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4"/>
  </p:sldMasterIdLst>
  <p:notesMasterIdLst>
    <p:notesMasterId r:id="rId28"/>
  </p:notesMasterIdLst>
  <p:handoutMasterIdLst>
    <p:handoutMasterId r:id="rId29"/>
  </p:handoutMasterIdLst>
  <p:sldIdLst>
    <p:sldId id="256" r:id="rId5"/>
    <p:sldId id="283" r:id="rId6"/>
    <p:sldId id="276" r:id="rId7"/>
    <p:sldId id="275" r:id="rId8"/>
    <p:sldId id="264" r:id="rId9"/>
    <p:sldId id="265" r:id="rId10"/>
    <p:sldId id="270" r:id="rId11"/>
    <p:sldId id="279" r:id="rId12"/>
    <p:sldId id="278" r:id="rId13"/>
    <p:sldId id="267" r:id="rId14"/>
    <p:sldId id="268" r:id="rId15"/>
    <p:sldId id="281" r:id="rId16"/>
    <p:sldId id="280" r:id="rId17"/>
    <p:sldId id="282" r:id="rId18"/>
    <p:sldId id="284" r:id="rId19"/>
    <p:sldId id="287" r:id="rId20"/>
    <p:sldId id="285" r:id="rId21"/>
    <p:sldId id="286" r:id="rId22"/>
    <p:sldId id="289" r:id="rId23"/>
    <p:sldId id="290" r:id="rId24"/>
    <p:sldId id="291" r:id="rId25"/>
    <p:sldId id="262" r:id="rId26"/>
    <p:sldId id="274" r:id="rId2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467" autoAdjust="0"/>
  </p:normalViewPr>
  <p:slideViewPr>
    <p:cSldViewPr snapToObjects="1">
      <p:cViewPr varScale="1">
        <p:scale>
          <a:sx n="88" d="100"/>
          <a:sy n="88" d="100"/>
        </p:scale>
        <p:origin x="227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58AC8A-7725-4E70-B004-C6785EA6CF38}"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BA42FFC-5D08-4FA4-BD00-E8D60359D723}">
      <dgm:prSet/>
      <dgm:spPr/>
      <dgm:t>
        <a:bodyPr/>
        <a:lstStyle/>
        <a:p>
          <a:r>
            <a:rPr lang="en-US" b="1" dirty="0"/>
            <a:t>This presentation will cover:</a:t>
          </a:r>
          <a:endParaRPr lang="en-US" dirty="0"/>
        </a:p>
      </dgm:t>
    </dgm:pt>
    <dgm:pt modelId="{AC3E8002-D5CA-4B8D-9933-796BDB30269B}" type="parTrans" cxnId="{9022643D-742A-4562-8F20-613601498CC7}">
      <dgm:prSet/>
      <dgm:spPr/>
      <dgm:t>
        <a:bodyPr/>
        <a:lstStyle/>
        <a:p>
          <a:endParaRPr lang="en-US"/>
        </a:p>
      </dgm:t>
    </dgm:pt>
    <dgm:pt modelId="{55C4286C-4A7C-47D8-9AD1-AB4A14C62F1D}" type="sibTrans" cxnId="{9022643D-742A-4562-8F20-613601498CC7}">
      <dgm:prSet/>
      <dgm:spPr/>
      <dgm:t>
        <a:bodyPr/>
        <a:lstStyle/>
        <a:p>
          <a:endParaRPr lang="en-US"/>
        </a:p>
      </dgm:t>
    </dgm:pt>
    <dgm:pt modelId="{93D7802F-5D1A-453B-AC27-43FB6DB3367A}">
      <dgm:prSet/>
      <dgm:spPr/>
      <dgm:t>
        <a:bodyPr/>
        <a:lstStyle/>
        <a:p>
          <a:r>
            <a:rPr lang="en-US" b="1" dirty="0"/>
            <a:t>The Types of Social Security Disability Benefits</a:t>
          </a:r>
          <a:endParaRPr lang="en-US" dirty="0"/>
        </a:p>
      </dgm:t>
    </dgm:pt>
    <dgm:pt modelId="{F1D01462-AC72-4C7F-8579-B37BC3A634D8}" type="parTrans" cxnId="{8051C689-512E-41C8-9470-2977C93F70F5}">
      <dgm:prSet/>
      <dgm:spPr/>
      <dgm:t>
        <a:bodyPr/>
        <a:lstStyle/>
        <a:p>
          <a:endParaRPr lang="en-US"/>
        </a:p>
      </dgm:t>
    </dgm:pt>
    <dgm:pt modelId="{AB48FCB4-D678-4425-976A-77AA1565EB17}" type="sibTrans" cxnId="{8051C689-512E-41C8-9470-2977C93F70F5}">
      <dgm:prSet/>
      <dgm:spPr/>
      <dgm:t>
        <a:bodyPr/>
        <a:lstStyle/>
        <a:p>
          <a:endParaRPr lang="en-US"/>
        </a:p>
      </dgm:t>
    </dgm:pt>
    <dgm:pt modelId="{BD012BDA-3C79-4CD0-80F6-4EFB194D3CA0}">
      <dgm:prSet/>
      <dgm:spPr/>
      <dgm:t>
        <a:bodyPr/>
        <a:lstStyle/>
        <a:p>
          <a:r>
            <a:rPr lang="en-US" b="1"/>
            <a:t>How Social Security Determines Disability</a:t>
          </a:r>
          <a:endParaRPr lang="en-US"/>
        </a:p>
      </dgm:t>
    </dgm:pt>
    <dgm:pt modelId="{999F4B36-A71B-4CD2-8AC0-5BEE9A8C0671}" type="parTrans" cxnId="{F4167B5A-E10B-42A9-AE95-55AB82415B23}">
      <dgm:prSet/>
      <dgm:spPr/>
      <dgm:t>
        <a:bodyPr/>
        <a:lstStyle/>
        <a:p>
          <a:endParaRPr lang="en-US"/>
        </a:p>
      </dgm:t>
    </dgm:pt>
    <dgm:pt modelId="{4D69835E-74A2-4976-938E-178E99419235}" type="sibTrans" cxnId="{F4167B5A-E10B-42A9-AE95-55AB82415B23}">
      <dgm:prSet/>
      <dgm:spPr/>
      <dgm:t>
        <a:bodyPr/>
        <a:lstStyle/>
        <a:p>
          <a:endParaRPr lang="en-US"/>
        </a:p>
      </dgm:t>
    </dgm:pt>
    <dgm:pt modelId="{893AA333-0AE1-4210-830F-703E20AD7BA0}">
      <dgm:prSet/>
      <dgm:spPr/>
      <dgm:t>
        <a:bodyPr/>
        <a:lstStyle/>
        <a:p>
          <a:r>
            <a:rPr lang="en-US" b="1"/>
            <a:t>What is Needed for a Successful Social Security claim</a:t>
          </a:r>
          <a:endParaRPr lang="en-US"/>
        </a:p>
      </dgm:t>
    </dgm:pt>
    <dgm:pt modelId="{2B359F1D-C8E0-4A14-B65A-A178A384ABD7}" type="parTrans" cxnId="{43DBCF4C-22D4-4815-B7C5-C250C9EF8493}">
      <dgm:prSet/>
      <dgm:spPr/>
      <dgm:t>
        <a:bodyPr/>
        <a:lstStyle/>
        <a:p>
          <a:endParaRPr lang="en-US"/>
        </a:p>
      </dgm:t>
    </dgm:pt>
    <dgm:pt modelId="{2E461071-ECC1-4DE6-BAF7-C7757FD7755B}" type="sibTrans" cxnId="{43DBCF4C-22D4-4815-B7C5-C250C9EF8493}">
      <dgm:prSet/>
      <dgm:spPr/>
      <dgm:t>
        <a:bodyPr/>
        <a:lstStyle/>
        <a:p>
          <a:endParaRPr lang="en-US"/>
        </a:p>
      </dgm:t>
    </dgm:pt>
    <dgm:pt modelId="{82990779-D96B-4CF0-873F-097B0BE54C6D}" type="pres">
      <dgm:prSet presAssocID="{8A58AC8A-7725-4E70-B004-C6785EA6CF38}" presName="vert0" presStyleCnt="0">
        <dgm:presLayoutVars>
          <dgm:dir/>
          <dgm:animOne val="branch"/>
          <dgm:animLvl val="lvl"/>
        </dgm:presLayoutVars>
      </dgm:prSet>
      <dgm:spPr/>
    </dgm:pt>
    <dgm:pt modelId="{8143D8AA-AE80-47CE-8C24-8C5EE421C1D6}" type="pres">
      <dgm:prSet presAssocID="{ABA42FFC-5D08-4FA4-BD00-E8D60359D723}" presName="thickLine" presStyleLbl="alignNode1" presStyleIdx="0" presStyleCnt="4"/>
      <dgm:spPr/>
    </dgm:pt>
    <dgm:pt modelId="{2539694C-C925-47D0-925B-EF2308DE6E05}" type="pres">
      <dgm:prSet presAssocID="{ABA42FFC-5D08-4FA4-BD00-E8D60359D723}" presName="horz1" presStyleCnt="0"/>
      <dgm:spPr/>
    </dgm:pt>
    <dgm:pt modelId="{86870C6F-9CDC-4155-9551-ED5138AD422E}" type="pres">
      <dgm:prSet presAssocID="{ABA42FFC-5D08-4FA4-BD00-E8D60359D723}" presName="tx1" presStyleLbl="revTx" presStyleIdx="0" presStyleCnt="4"/>
      <dgm:spPr/>
    </dgm:pt>
    <dgm:pt modelId="{8DAC6805-5E57-4F38-860F-A8D4B70152ED}" type="pres">
      <dgm:prSet presAssocID="{ABA42FFC-5D08-4FA4-BD00-E8D60359D723}" presName="vert1" presStyleCnt="0"/>
      <dgm:spPr/>
    </dgm:pt>
    <dgm:pt modelId="{DA86B5AA-75B5-4643-8878-CBBEA27AC5DD}" type="pres">
      <dgm:prSet presAssocID="{93D7802F-5D1A-453B-AC27-43FB6DB3367A}" presName="thickLine" presStyleLbl="alignNode1" presStyleIdx="1" presStyleCnt="4"/>
      <dgm:spPr/>
    </dgm:pt>
    <dgm:pt modelId="{D29A9F92-C77C-4283-94DC-1BE012BC03B1}" type="pres">
      <dgm:prSet presAssocID="{93D7802F-5D1A-453B-AC27-43FB6DB3367A}" presName="horz1" presStyleCnt="0"/>
      <dgm:spPr/>
    </dgm:pt>
    <dgm:pt modelId="{478D53F5-37FB-4FF9-A3F1-5294A201E0C4}" type="pres">
      <dgm:prSet presAssocID="{93D7802F-5D1A-453B-AC27-43FB6DB3367A}" presName="tx1" presStyleLbl="revTx" presStyleIdx="1" presStyleCnt="4"/>
      <dgm:spPr/>
    </dgm:pt>
    <dgm:pt modelId="{50F25922-FB7A-4AF7-8621-9D65388E8EB3}" type="pres">
      <dgm:prSet presAssocID="{93D7802F-5D1A-453B-AC27-43FB6DB3367A}" presName="vert1" presStyleCnt="0"/>
      <dgm:spPr/>
    </dgm:pt>
    <dgm:pt modelId="{AE71AA49-1E7C-4389-865F-685807B69C98}" type="pres">
      <dgm:prSet presAssocID="{BD012BDA-3C79-4CD0-80F6-4EFB194D3CA0}" presName="thickLine" presStyleLbl="alignNode1" presStyleIdx="2" presStyleCnt="4"/>
      <dgm:spPr/>
    </dgm:pt>
    <dgm:pt modelId="{3274A111-A519-4C61-866D-F994D15DD96A}" type="pres">
      <dgm:prSet presAssocID="{BD012BDA-3C79-4CD0-80F6-4EFB194D3CA0}" presName="horz1" presStyleCnt="0"/>
      <dgm:spPr/>
    </dgm:pt>
    <dgm:pt modelId="{94CE0A4B-2D87-47E6-8E33-97C15EB7C60E}" type="pres">
      <dgm:prSet presAssocID="{BD012BDA-3C79-4CD0-80F6-4EFB194D3CA0}" presName="tx1" presStyleLbl="revTx" presStyleIdx="2" presStyleCnt="4"/>
      <dgm:spPr/>
    </dgm:pt>
    <dgm:pt modelId="{D2D22867-52DE-41B1-B869-52AA57D6FDDF}" type="pres">
      <dgm:prSet presAssocID="{BD012BDA-3C79-4CD0-80F6-4EFB194D3CA0}" presName="vert1" presStyleCnt="0"/>
      <dgm:spPr/>
    </dgm:pt>
    <dgm:pt modelId="{286621A0-E385-4174-A079-F4884C0F5806}" type="pres">
      <dgm:prSet presAssocID="{893AA333-0AE1-4210-830F-703E20AD7BA0}" presName="thickLine" presStyleLbl="alignNode1" presStyleIdx="3" presStyleCnt="4"/>
      <dgm:spPr/>
    </dgm:pt>
    <dgm:pt modelId="{22BDE9D3-5FF2-464B-89D4-9129E9E8977A}" type="pres">
      <dgm:prSet presAssocID="{893AA333-0AE1-4210-830F-703E20AD7BA0}" presName="horz1" presStyleCnt="0"/>
      <dgm:spPr/>
    </dgm:pt>
    <dgm:pt modelId="{AB7F71FE-E639-4D06-8BA7-A816C50D0554}" type="pres">
      <dgm:prSet presAssocID="{893AA333-0AE1-4210-830F-703E20AD7BA0}" presName="tx1" presStyleLbl="revTx" presStyleIdx="3" presStyleCnt="4"/>
      <dgm:spPr/>
    </dgm:pt>
    <dgm:pt modelId="{C04F73DB-0093-4E6F-8419-D628D70C521A}" type="pres">
      <dgm:prSet presAssocID="{893AA333-0AE1-4210-830F-703E20AD7BA0}" presName="vert1" presStyleCnt="0"/>
      <dgm:spPr/>
    </dgm:pt>
  </dgm:ptLst>
  <dgm:cxnLst>
    <dgm:cxn modelId="{778AA834-9A74-411D-B2EF-7648E62F86BC}" type="presOf" srcId="{8A58AC8A-7725-4E70-B004-C6785EA6CF38}" destId="{82990779-D96B-4CF0-873F-097B0BE54C6D}" srcOrd="0" destOrd="0" presId="urn:microsoft.com/office/officeart/2008/layout/LinedList"/>
    <dgm:cxn modelId="{9022643D-742A-4562-8F20-613601498CC7}" srcId="{8A58AC8A-7725-4E70-B004-C6785EA6CF38}" destId="{ABA42FFC-5D08-4FA4-BD00-E8D60359D723}" srcOrd="0" destOrd="0" parTransId="{AC3E8002-D5CA-4B8D-9933-796BDB30269B}" sibTransId="{55C4286C-4A7C-47D8-9AD1-AB4A14C62F1D}"/>
    <dgm:cxn modelId="{84C95740-7A8C-4BA1-8728-35DA2B26419D}" type="presOf" srcId="{BD012BDA-3C79-4CD0-80F6-4EFB194D3CA0}" destId="{94CE0A4B-2D87-47E6-8E33-97C15EB7C60E}" srcOrd="0" destOrd="0" presId="urn:microsoft.com/office/officeart/2008/layout/LinedList"/>
    <dgm:cxn modelId="{FEBB2C6B-6F43-44E8-8FF9-45BA2D32412C}" type="presOf" srcId="{ABA42FFC-5D08-4FA4-BD00-E8D60359D723}" destId="{86870C6F-9CDC-4155-9551-ED5138AD422E}" srcOrd="0" destOrd="0" presId="urn:microsoft.com/office/officeart/2008/layout/LinedList"/>
    <dgm:cxn modelId="{43DBCF4C-22D4-4815-B7C5-C250C9EF8493}" srcId="{8A58AC8A-7725-4E70-B004-C6785EA6CF38}" destId="{893AA333-0AE1-4210-830F-703E20AD7BA0}" srcOrd="3" destOrd="0" parTransId="{2B359F1D-C8E0-4A14-B65A-A178A384ABD7}" sibTransId="{2E461071-ECC1-4DE6-BAF7-C7757FD7755B}"/>
    <dgm:cxn modelId="{F4167B5A-E10B-42A9-AE95-55AB82415B23}" srcId="{8A58AC8A-7725-4E70-B004-C6785EA6CF38}" destId="{BD012BDA-3C79-4CD0-80F6-4EFB194D3CA0}" srcOrd="2" destOrd="0" parTransId="{999F4B36-A71B-4CD2-8AC0-5BEE9A8C0671}" sibTransId="{4D69835E-74A2-4976-938E-178E99419235}"/>
    <dgm:cxn modelId="{8051C689-512E-41C8-9470-2977C93F70F5}" srcId="{8A58AC8A-7725-4E70-B004-C6785EA6CF38}" destId="{93D7802F-5D1A-453B-AC27-43FB6DB3367A}" srcOrd="1" destOrd="0" parTransId="{F1D01462-AC72-4C7F-8579-B37BC3A634D8}" sibTransId="{AB48FCB4-D678-4425-976A-77AA1565EB17}"/>
    <dgm:cxn modelId="{749161A6-496E-494F-B449-B17A4E46D747}" type="presOf" srcId="{93D7802F-5D1A-453B-AC27-43FB6DB3367A}" destId="{478D53F5-37FB-4FF9-A3F1-5294A201E0C4}" srcOrd="0" destOrd="0" presId="urn:microsoft.com/office/officeart/2008/layout/LinedList"/>
    <dgm:cxn modelId="{720021FE-8E18-4A19-84A1-B0E57C4F9D4A}" type="presOf" srcId="{893AA333-0AE1-4210-830F-703E20AD7BA0}" destId="{AB7F71FE-E639-4D06-8BA7-A816C50D0554}" srcOrd="0" destOrd="0" presId="urn:microsoft.com/office/officeart/2008/layout/LinedList"/>
    <dgm:cxn modelId="{84B274BC-2368-445A-8BCB-C7BE0BD4475C}" type="presParOf" srcId="{82990779-D96B-4CF0-873F-097B0BE54C6D}" destId="{8143D8AA-AE80-47CE-8C24-8C5EE421C1D6}" srcOrd="0" destOrd="0" presId="urn:microsoft.com/office/officeart/2008/layout/LinedList"/>
    <dgm:cxn modelId="{B6570041-5933-4262-9F3E-69909A5C03D1}" type="presParOf" srcId="{82990779-D96B-4CF0-873F-097B0BE54C6D}" destId="{2539694C-C925-47D0-925B-EF2308DE6E05}" srcOrd="1" destOrd="0" presId="urn:microsoft.com/office/officeart/2008/layout/LinedList"/>
    <dgm:cxn modelId="{EE294052-2505-48A1-8BAC-A31E51B6C25B}" type="presParOf" srcId="{2539694C-C925-47D0-925B-EF2308DE6E05}" destId="{86870C6F-9CDC-4155-9551-ED5138AD422E}" srcOrd="0" destOrd="0" presId="urn:microsoft.com/office/officeart/2008/layout/LinedList"/>
    <dgm:cxn modelId="{34DDB3C7-3461-465B-933E-0488541BD49D}" type="presParOf" srcId="{2539694C-C925-47D0-925B-EF2308DE6E05}" destId="{8DAC6805-5E57-4F38-860F-A8D4B70152ED}" srcOrd="1" destOrd="0" presId="urn:microsoft.com/office/officeart/2008/layout/LinedList"/>
    <dgm:cxn modelId="{90CC0781-07B7-45D7-A000-734E09A8B5BB}" type="presParOf" srcId="{82990779-D96B-4CF0-873F-097B0BE54C6D}" destId="{DA86B5AA-75B5-4643-8878-CBBEA27AC5DD}" srcOrd="2" destOrd="0" presId="urn:microsoft.com/office/officeart/2008/layout/LinedList"/>
    <dgm:cxn modelId="{A1621C25-AC40-42E6-A8A5-C9986B821B17}" type="presParOf" srcId="{82990779-D96B-4CF0-873F-097B0BE54C6D}" destId="{D29A9F92-C77C-4283-94DC-1BE012BC03B1}" srcOrd="3" destOrd="0" presId="urn:microsoft.com/office/officeart/2008/layout/LinedList"/>
    <dgm:cxn modelId="{FF362D7D-3DEC-45F9-90E3-92216C0E1775}" type="presParOf" srcId="{D29A9F92-C77C-4283-94DC-1BE012BC03B1}" destId="{478D53F5-37FB-4FF9-A3F1-5294A201E0C4}" srcOrd="0" destOrd="0" presId="urn:microsoft.com/office/officeart/2008/layout/LinedList"/>
    <dgm:cxn modelId="{E6878CB3-7731-4E43-8AE3-3756403119B7}" type="presParOf" srcId="{D29A9F92-C77C-4283-94DC-1BE012BC03B1}" destId="{50F25922-FB7A-4AF7-8621-9D65388E8EB3}" srcOrd="1" destOrd="0" presId="urn:microsoft.com/office/officeart/2008/layout/LinedList"/>
    <dgm:cxn modelId="{87E423F0-AE59-43DC-A0F6-BBAB00ED23DB}" type="presParOf" srcId="{82990779-D96B-4CF0-873F-097B0BE54C6D}" destId="{AE71AA49-1E7C-4389-865F-685807B69C98}" srcOrd="4" destOrd="0" presId="urn:microsoft.com/office/officeart/2008/layout/LinedList"/>
    <dgm:cxn modelId="{AF1AB3A3-91B3-407C-AFF9-3A9606C319F2}" type="presParOf" srcId="{82990779-D96B-4CF0-873F-097B0BE54C6D}" destId="{3274A111-A519-4C61-866D-F994D15DD96A}" srcOrd="5" destOrd="0" presId="urn:microsoft.com/office/officeart/2008/layout/LinedList"/>
    <dgm:cxn modelId="{D6EF05EB-C5C7-46C2-868D-3D0885AEA22B}" type="presParOf" srcId="{3274A111-A519-4C61-866D-F994D15DD96A}" destId="{94CE0A4B-2D87-47E6-8E33-97C15EB7C60E}" srcOrd="0" destOrd="0" presId="urn:microsoft.com/office/officeart/2008/layout/LinedList"/>
    <dgm:cxn modelId="{AEF0B48F-0026-4CA5-86B4-0AF7CA022ECD}" type="presParOf" srcId="{3274A111-A519-4C61-866D-F994D15DD96A}" destId="{D2D22867-52DE-41B1-B869-52AA57D6FDDF}" srcOrd="1" destOrd="0" presId="urn:microsoft.com/office/officeart/2008/layout/LinedList"/>
    <dgm:cxn modelId="{439BF9BD-6405-4A81-99F6-92CC48DB994A}" type="presParOf" srcId="{82990779-D96B-4CF0-873F-097B0BE54C6D}" destId="{286621A0-E385-4174-A079-F4884C0F5806}" srcOrd="6" destOrd="0" presId="urn:microsoft.com/office/officeart/2008/layout/LinedList"/>
    <dgm:cxn modelId="{A4E23E46-54DF-44E9-A790-F5BE141B5A6C}" type="presParOf" srcId="{82990779-D96B-4CF0-873F-097B0BE54C6D}" destId="{22BDE9D3-5FF2-464B-89D4-9129E9E8977A}" srcOrd="7" destOrd="0" presId="urn:microsoft.com/office/officeart/2008/layout/LinedList"/>
    <dgm:cxn modelId="{BC35A8CC-7056-4317-B62E-BCD1BEF82EEE}" type="presParOf" srcId="{22BDE9D3-5FF2-464B-89D4-9129E9E8977A}" destId="{AB7F71FE-E639-4D06-8BA7-A816C50D0554}" srcOrd="0" destOrd="0" presId="urn:microsoft.com/office/officeart/2008/layout/LinedList"/>
    <dgm:cxn modelId="{077FF381-9863-4367-BD5D-0F2E9B905E0D}" type="presParOf" srcId="{22BDE9D3-5FF2-464B-89D4-9129E9E8977A}" destId="{C04F73DB-0093-4E6F-8419-D628D70C521A}"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83F82F-0E1B-4869-833E-31B40795DE5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5448C2D-1206-4CD6-9CC2-7107521BB62F}">
      <dgm:prSet/>
      <dgm:spPr/>
      <dgm:t>
        <a:bodyPr/>
        <a:lstStyle/>
        <a:p>
          <a:r>
            <a:rPr lang="en-US" dirty="0">
              <a:solidFill>
                <a:schemeClr val="tx1"/>
              </a:solidFill>
              <a:latin typeface="Aptos ExtraBold" panose="020F0502020204030204" pitchFamily="34" charset="0"/>
            </a:rPr>
            <a:t>SSDI program pays benefits to adults who have a disability that began before they became 22-years-old. </a:t>
          </a:r>
        </a:p>
      </dgm:t>
    </dgm:pt>
    <dgm:pt modelId="{230B2156-9A21-4063-AD80-679D2D8CA97E}" type="parTrans" cxnId="{0BC10DA8-AD55-4360-9D88-195A678FE85F}">
      <dgm:prSet/>
      <dgm:spPr/>
      <dgm:t>
        <a:bodyPr/>
        <a:lstStyle/>
        <a:p>
          <a:endParaRPr lang="en-US"/>
        </a:p>
      </dgm:t>
    </dgm:pt>
    <dgm:pt modelId="{9B8C9A97-7598-4538-9F51-A74AC9500FD0}" type="sibTrans" cxnId="{0BC10DA8-AD55-4360-9D88-195A678FE85F}">
      <dgm:prSet/>
      <dgm:spPr/>
      <dgm:t>
        <a:bodyPr/>
        <a:lstStyle/>
        <a:p>
          <a:endParaRPr lang="en-US"/>
        </a:p>
      </dgm:t>
    </dgm:pt>
    <dgm:pt modelId="{62D5E09A-1DE5-4A3E-8A39-6D7514B7D8BC}">
      <dgm:prSet/>
      <dgm:spPr/>
      <dgm:t>
        <a:bodyPr/>
        <a:lstStyle/>
        <a:p>
          <a:r>
            <a:rPr lang="en-US" dirty="0">
              <a:solidFill>
                <a:schemeClr val="tx1"/>
              </a:solidFill>
              <a:latin typeface="Aptos ExtraBold" panose="020B0004020202020204" pitchFamily="34" charset="0"/>
            </a:rPr>
            <a:t>This benefit is considered  a “child’s” benefit because it is paid on a parent’s Social Security earnings record. </a:t>
          </a:r>
        </a:p>
      </dgm:t>
    </dgm:pt>
    <dgm:pt modelId="{BE947B0F-8247-474C-8B6C-9BD8608BF4E4}" type="parTrans" cxnId="{B9DE6BEE-7997-4EA8-BF4E-467532A8D006}">
      <dgm:prSet/>
      <dgm:spPr/>
      <dgm:t>
        <a:bodyPr/>
        <a:lstStyle/>
        <a:p>
          <a:endParaRPr lang="en-US"/>
        </a:p>
      </dgm:t>
    </dgm:pt>
    <dgm:pt modelId="{967E0000-52F2-4A69-8405-668E32895CB2}" type="sibTrans" cxnId="{B9DE6BEE-7997-4EA8-BF4E-467532A8D006}">
      <dgm:prSet/>
      <dgm:spPr/>
      <dgm:t>
        <a:bodyPr/>
        <a:lstStyle/>
        <a:p>
          <a:endParaRPr lang="en-US"/>
        </a:p>
      </dgm:t>
    </dgm:pt>
    <dgm:pt modelId="{BEE70C49-84A2-4FD6-B1F3-AD04E46D6DF5}">
      <dgm:prSet/>
      <dgm:spPr/>
      <dgm:t>
        <a:bodyPr/>
        <a:lstStyle/>
        <a:p>
          <a:r>
            <a:rPr lang="en-US" dirty="0">
              <a:solidFill>
                <a:schemeClr val="tx1"/>
              </a:solidFill>
              <a:latin typeface="Aptos ExtraBold" panose="020B0004020202020204" pitchFamily="34" charset="0"/>
            </a:rPr>
            <a:t>For an adult with a disability to become entitled to this “child’s” benefit, one of their parents must: be receiving Social Security retirement or disability benefits or have died and had worked to earn enough to be eligible for Social Security benefits. </a:t>
          </a:r>
        </a:p>
      </dgm:t>
    </dgm:pt>
    <dgm:pt modelId="{C55F2265-4CE5-44F7-BAFE-23D1CF9A7BDD}" type="parTrans" cxnId="{CDA31506-A86B-4FB0-9651-BE0C5B85993C}">
      <dgm:prSet/>
      <dgm:spPr/>
      <dgm:t>
        <a:bodyPr/>
        <a:lstStyle/>
        <a:p>
          <a:endParaRPr lang="en-US"/>
        </a:p>
      </dgm:t>
    </dgm:pt>
    <dgm:pt modelId="{66D1D1A8-2CF5-4543-B45A-5EAF4D99C088}" type="sibTrans" cxnId="{CDA31506-A86B-4FB0-9651-BE0C5B85993C}">
      <dgm:prSet/>
      <dgm:spPr/>
      <dgm:t>
        <a:bodyPr/>
        <a:lstStyle/>
        <a:p>
          <a:endParaRPr lang="en-US"/>
        </a:p>
      </dgm:t>
    </dgm:pt>
    <dgm:pt modelId="{74FEF21D-C8C7-4031-ABE8-3D5899B280D7}" type="pres">
      <dgm:prSet presAssocID="{A583F82F-0E1B-4869-833E-31B40795DE59}" presName="linear" presStyleCnt="0">
        <dgm:presLayoutVars>
          <dgm:animLvl val="lvl"/>
          <dgm:resizeHandles val="exact"/>
        </dgm:presLayoutVars>
      </dgm:prSet>
      <dgm:spPr/>
    </dgm:pt>
    <dgm:pt modelId="{393B32BD-E29C-4FBC-BDC3-96065E886543}" type="pres">
      <dgm:prSet presAssocID="{D5448C2D-1206-4CD6-9CC2-7107521BB62F}" presName="parentText" presStyleLbl="node1" presStyleIdx="0" presStyleCnt="3">
        <dgm:presLayoutVars>
          <dgm:chMax val="0"/>
          <dgm:bulletEnabled val="1"/>
        </dgm:presLayoutVars>
      </dgm:prSet>
      <dgm:spPr/>
    </dgm:pt>
    <dgm:pt modelId="{29C73C36-4B09-44D8-A0E7-8A9ADC8E67E4}" type="pres">
      <dgm:prSet presAssocID="{9B8C9A97-7598-4538-9F51-A74AC9500FD0}" presName="spacer" presStyleCnt="0"/>
      <dgm:spPr/>
    </dgm:pt>
    <dgm:pt modelId="{9DDAFE81-82DB-4754-A3FA-0D57E460AAD0}" type="pres">
      <dgm:prSet presAssocID="{62D5E09A-1DE5-4A3E-8A39-6D7514B7D8BC}" presName="parentText" presStyleLbl="node1" presStyleIdx="1" presStyleCnt="3">
        <dgm:presLayoutVars>
          <dgm:chMax val="0"/>
          <dgm:bulletEnabled val="1"/>
        </dgm:presLayoutVars>
      </dgm:prSet>
      <dgm:spPr/>
    </dgm:pt>
    <dgm:pt modelId="{664446B8-7E5A-4CAE-A412-48745E658798}" type="pres">
      <dgm:prSet presAssocID="{967E0000-52F2-4A69-8405-668E32895CB2}" presName="spacer" presStyleCnt="0"/>
      <dgm:spPr/>
    </dgm:pt>
    <dgm:pt modelId="{4F7238F3-5637-41D5-B1BA-E84FBF2BD16F}" type="pres">
      <dgm:prSet presAssocID="{BEE70C49-84A2-4FD6-B1F3-AD04E46D6DF5}" presName="parentText" presStyleLbl="node1" presStyleIdx="2" presStyleCnt="3">
        <dgm:presLayoutVars>
          <dgm:chMax val="0"/>
          <dgm:bulletEnabled val="1"/>
        </dgm:presLayoutVars>
      </dgm:prSet>
      <dgm:spPr/>
    </dgm:pt>
  </dgm:ptLst>
  <dgm:cxnLst>
    <dgm:cxn modelId="{CDA31506-A86B-4FB0-9651-BE0C5B85993C}" srcId="{A583F82F-0E1B-4869-833E-31B40795DE59}" destId="{BEE70C49-84A2-4FD6-B1F3-AD04E46D6DF5}" srcOrd="2" destOrd="0" parTransId="{C55F2265-4CE5-44F7-BAFE-23D1CF9A7BDD}" sibTransId="{66D1D1A8-2CF5-4543-B45A-5EAF4D99C088}"/>
    <dgm:cxn modelId="{1F53F414-E4DF-411A-BC5B-1C036E3BCC22}" type="presOf" srcId="{D5448C2D-1206-4CD6-9CC2-7107521BB62F}" destId="{393B32BD-E29C-4FBC-BDC3-96065E886543}" srcOrd="0" destOrd="0" presId="urn:microsoft.com/office/officeart/2005/8/layout/vList2"/>
    <dgm:cxn modelId="{9FF6258B-A2F3-4794-8E3D-26A44B816D73}" type="presOf" srcId="{BEE70C49-84A2-4FD6-B1F3-AD04E46D6DF5}" destId="{4F7238F3-5637-41D5-B1BA-E84FBF2BD16F}" srcOrd="0" destOrd="0" presId="urn:microsoft.com/office/officeart/2005/8/layout/vList2"/>
    <dgm:cxn modelId="{7425CFA2-EE10-4891-B2B1-3BA7A7D9DEE7}" type="presOf" srcId="{A583F82F-0E1B-4869-833E-31B40795DE59}" destId="{74FEF21D-C8C7-4031-ABE8-3D5899B280D7}" srcOrd="0" destOrd="0" presId="urn:microsoft.com/office/officeart/2005/8/layout/vList2"/>
    <dgm:cxn modelId="{0BC10DA8-AD55-4360-9D88-195A678FE85F}" srcId="{A583F82F-0E1B-4869-833E-31B40795DE59}" destId="{D5448C2D-1206-4CD6-9CC2-7107521BB62F}" srcOrd="0" destOrd="0" parTransId="{230B2156-9A21-4063-AD80-679D2D8CA97E}" sibTransId="{9B8C9A97-7598-4538-9F51-A74AC9500FD0}"/>
    <dgm:cxn modelId="{B9DE6BEE-7997-4EA8-BF4E-467532A8D006}" srcId="{A583F82F-0E1B-4869-833E-31B40795DE59}" destId="{62D5E09A-1DE5-4A3E-8A39-6D7514B7D8BC}" srcOrd="1" destOrd="0" parTransId="{BE947B0F-8247-474C-8B6C-9BD8608BF4E4}" sibTransId="{967E0000-52F2-4A69-8405-668E32895CB2}"/>
    <dgm:cxn modelId="{1DADDBFF-3000-4F41-BCA1-7C042A4D0BCF}" type="presOf" srcId="{62D5E09A-1DE5-4A3E-8A39-6D7514B7D8BC}" destId="{9DDAFE81-82DB-4754-A3FA-0D57E460AAD0}" srcOrd="0" destOrd="0" presId="urn:microsoft.com/office/officeart/2005/8/layout/vList2"/>
    <dgm:cxn modelId="{AACF7598-F3AC-43DE-9AF1-AF4FE2783E6C}" type="presParOf" srcId="{74FEF21D-C8C7-4031-ABE8-3D5899B280D7}" destId="{393B32BD-E29C-4FBC-BDC3-96065E886543}" srcOrd="0" destOrd="0" presId="urn:microsoft.com/office/officeart/2005/8/layout/vList2"/>
    <dgm:cxn modelId="{71B668BE-16CD-46FF-82DD-078328E8E7AB}" type="presParOf" srcId="{74FEF21D-C8C7-4031-ABE8-3D5899B280D7}" destId="{29C73C36-4B09-44D8-A0E7-8A9ADC8E67E4}" srcOrd="1" destOrd="0" presId="urn:microsoft.com/office/officeart/2005/8/layout/vList2"/>
    <dgm:cxn modelId="{59B183AB-D0A7-4851-8A27-953F6E7701BB}" type="presParOf" srcId="{74FEF21D-C8C7-4031-ABE8-3D5899B280D7}" destId="{9DDAFE81-82DB-4754-A3FA-0D57E460AAD0}" srcOrd="2" destOrd="0" presId="urn:microsoft.com/office/officeart/2005/8/layout/vList2"/>
    <dgm:cxn modelId="{A61B3A82-9B40-497C-A467-22A35EA04BE9}" type="presParOf" srcId="{74FEF21D-C8C7-4031-ABE8-3D5899B280D7}" destId="{664446B8-7E5A-4CAE-A412-48745E658798}" srcOrd="3" destOrd="0" presId="urn:microsoft.com/office/officeart/2005/8/layout/vList2"/>
    <dgm:cxn modelId="{2B33B358-EDFA-4C61-98DD-B020738B3591}" type="presParOf" srcId="{74FEF21D-C8C7-4031-ABE8-3D5899B280D7}" destId="{4F7238F3-5637-41D5-B1BA-E84FBF2BD16F}"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7DA31F-EBA4-4FB4-A81D-3E464489EC8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485F3A1-99E1-4845-BB8A-1B31C6D878AA}">
      <dgm:prSet/>
      <dgm:spPr/>
      <dgm:t>
        <a:bodyPr/>
        <a:lstStyle/>
        <a:p>
          <a:r>
            <a:rPr lang="en-US" b="1" dirty="0">
              <a:solidFill>
                <a:schemeClr val="tx1"/>
              </a:solidFill>
            </a:rPr>
            <a:t>Children who were receiving benefits as a minor child on a parent’s Social Security record may be eligible to continue receiving benefits on that parent’s record upon reaching age 18, if they are determined to have a disability. SSA makes this disability determination using the disability rules for adults. </a:t>
          </a:r>
          <a:endParaRPr lang="en-US" dirty="0">
            <a:solidFill>
              <a:schemeClr val="tx1"/>
            </a:solidFill>
          </a:endParaRPr>
        </a:p>
      </dgm:t>
    </dgm:pt>
    <dgm:pt modelId="{272E4D2E-E9AB-4164-BEAA-6D1B26A3CBA6}" type="parTrans" cxnId="{67FDAEB3-0F84-4C00-9BF0-C0C69B00AAC8}">
      <dgm:prSet/>
      <dgm:spPr/>
      <dgm:t>
        <a:bodyPr/>
        <a:lstStyle/>
        <a:p>
          <a:endParaRPr lang="en-US"/>
        </a:p>
      </dgm:t>
    </dgm:pt>
    <dgm:pt modelId="{F973A3AA-BCF6-423E-A0F5-7182E0BD3A73}" type="sibTrans" cxnId="{67FDAEB3-0F84-4C00-9BF0-C0C69B00AAC8}">
      <dgm:prSet/>
      <dgm:spPr/>
      <dgm:t>
        <a:bodyPr/>
        <a:lstStyle/>
        <a:p>
          <a:endParaRPr lang="en-US"/>
        </a:p>
      </dgm:t>
    </dgm:pt>
    <dgm:pt modelId="{DD726839-F927-4A1B-ACB1-9C36AFFF1F66}">
      <dgm:prSet/>
      <dgm:spPr/>
      <dgm:t>
        <a:bodyPr/>
        <a:lstStyle/>
        <a:p>
          <a:r>
            <a:rPr lang="en-US" b="1" dirty="0">
              <a:solidFill>
                <a:schemeClr val="tx1"/>
              </a:solidFill>
            </a:rPr>
            <a:t>SSDI Disabled Adult Child (DAC) benefits continue as long as they have a disability. Marriage of the DAC may affect eligibility for this benefit. Your child doesn’t need to have worked to get these benefits</a:t>
          </a:r>
          <a:endParaRPr lang="en-US" dirty="0">
            <a:solidFill>
              <a:schemeClr val="tx1"/>
            </a:solidFill>
          </a:endParaRPr>
        </a:p>
      </dgm:t>
    </dgm:pt>
    <dgm:pt modelId="{C14C97FE-2E6E-429E-9F8A-92B456AC309D}" type="parTrans" cxnId="{D7A53B6E-0E97-4B22-8D6F-9A17F6B85408}">
      <dgm:prSet/>
      <dgm:spPr/>
      <dgm:t>
        <a:bodyPr/>
        <a:lstStyle/>
        <a:p>
          <a:endParaRPr lang="en-US"/>
        </a:p>
      </dgm:t>
    </dgm:pt>
    <dgm:pt modelId="{772E312F-F6B8-4147-89A9-302E2B4A4963}" type="sibTrans" cxnId="{D7A53B6E-0E97-4B22-8D6F-9A17F6B85408}">
      <dgm:prSet/>
      <dgm:spPr/>
      <dgm:t>
        <a:bodyPr/>
        <a:lstStyle/>
        <a:p>
          <a:endParaRPr lang="en-US"/>
        </a:p>
      </dgm:t>
    </dgm:pt>
    <dgm:pt modelId="{6C0114E0-FE55-452C-A6BA-B061826AA46C}" type="pres">
      <dgm:prSet presAssocID="{747DA31F-EBA4-4FB4-A81D-3E464489EC8E}" presName="linear" presStyleCnt="0">
        <dgm:presLayoutVars>
          <dgm:animLvl val="lvl"/>
          <dgm:resizeHandles val="exact"/>
        </dgm:presLayoutVars>
      </dgm:prSet>
      <dgm:spPr/>
    </dgm:pt>
    <dgm:pt modelId="{FD69528E-DD91-47D9-B7E1-ED7C6638625D}" type="pres">
      <dgm:prSet presAssocID="{3485F3A1-99E1-4845-BB8A-1B31C6D878AA}" presName="parentText" presStyleLbl="node1" presStyleIdx="0" presStyleCnt="2">
        <dgm:presLayoutVars>
          <dgm:chMax val="0"/>
          <dgm:bulletEnabled val="1"/>
        </dgm:presLayoutVars>
      </dgm:prSet>
      <dgm:spPr/>
    </dgm:pt>
    <dgm:pt modelId="{A3CFA34E-B2EF-4BDE-9868-CED9E72A1DB0}" type="pres">
      <dgm:prSet presAssocID="{F973A3AA-BCF6-423E-A0F5-7182E0BD3A73}" presName="spacer" presStyleCnt="0"/>
      <dgm:spPr/>
    </dgm:pt>
    <dgm:pt modelId="{9ACA4E11-C716-4028-AAB2-6FEE05C3556B}" type="pres">
      <dgm:prSet presAssocID="{DD726839-F927-4A1B-ACB1-9C36AFFF1F66}" presName="parentText" presStyleLbl="node1" presStyleIdx="1" presStyleCnt="2">
        <dgm:presLayoutVars>
          <dgm:chMax val="0"/>
          <dgm:bulletEnabled val="1"/>
        </dgm:presLayoutVars>
      </dgm:prSet>
      <dgm:spPr/>
    </dgm:pt>
  </dgm:ptLst>
  <dgm:cxnLst>
    <dgm:cxn modelId="{3E04DF19-DBB5-489B-A546-4C5B6B682F0C}" type="presOf" srcId="{3485F3A1-99E1-4845-BB8A-1B31C6D878AA}" destId="{FD69528E-DD91-47D9-B7E1-ED7C6638625D}" srcOrd="0" destOrd="0" presId="urn:microsoft.com/office/officeart/2005/8/layout/vList2"/>
    <dgm:cxn modelId="{80A6FA19-C0E5-4BA5-9147-6D1B17D8E94A}" type="presOf" srcId="{DD726839-F927-4A1B-ACB1-9C36AFFF1F66}" destId="{9ACA4E11-C716-4028-AAB2-6FEE05C3556B}" srcOrd="0" destOrd="0" presId="urn:microsoft.com/office/officeart/2005/8/layout/vList2"/>
    <dgm:cxn modelId="{41622E3E-899E-474D-AB6B-81D2964DCEA2}" type="presOf" srcId="{747DA31F-EBA4-4FB4-A81D-3E464489EC8E}" destId="{6C0114E0-FE55-452C-A6BA-B061826AA46C}" srcOrd="0" destOrd="0" presId="urn:microsoft.com/office/officeart/2005/8/layout/vList2"/>
    <dgm:cxn modelId="{D7A53B6E-0E97-4B22-8D6F-9A17F6B85408}" srcId="{747DA31F-EBA4-4FB4-A81D-3E464489EC8E}" destId="{DD726839-F927-4A1B-ACB1-9C36AFFF1F66}" srcOrd="1" destOrd="0" parTransId="{C14C97FE-2E6E-429E-9F8A-92B456AC309D}" sibTransId="{772E312F-F6B8-4147-89A9-302E2B4A4963}"/>
    <dgm:cxn modelId="{67FDAEB3-0F84-4C00-9BF0-C0C69B00AAC8}" srcId="{747DA31F-EBA4-4FB4-A81D-3E464489EC8E}" destId="{3485F3A1-99E1-4845-BB8A-1B31C6D878AA}" srcOrd="0" destOrd="0" parTransId="{272E4D2E-E9AB-4164-BEAA-6D1B26A3CBA6}" sibTransId="{F973A3AA-BCF6-423E-A0F5-7182E0BD3A73}"/>
    <dgm:cxn modelId="{62675048-7372-48F7-9E54-087D9181A795}" type="presParOf" srcId="{6C0114E0-FE55-452C-A6BA-B061826AA46C}" destId="{FD69528E-DD91-47D9-B7E1-ED7C6638625D}" srcOrd="0" destOrd="0" presId="urn:microsoft.com/office/officeart/2005/8/layout/vList2"/>
    <dgm:cxn modelId="{CA737CB4-ED01-4156-9C91-E7192185C8DB}" type="presParOf" srcId="{6C0114E0-FE55-452C-A6BA-B061826AA46C}" destId="{A3CFA34E-B2EF-4BDE-9868-CED9E72A1DB0}" srcOrd="1" destOrd="0" presId="urn:microsoft.com/office/officeart/2005/8/layout/vList2"/>
    <dgm:cxn modelId="{1C068016-F701-40F5-AB14-3C8C72A92CF9}" type="presParOf" srcId="{6C0114E0-FE55-452C-A6BA-B061826AA46C}" destId="{9ACA4E11-C716-4028-AAB2-6FEE05C3556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AE8791-F44B-480F-9703-F682DAD6601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593EBC9-33C6-4806-87A8-6E539353EDA2}">
      <dgm:prSet/>
      <dgm:spPr/>
      <dgm:t>
        <a:bodyPr/>
        <a:lstStyle/>
        <a:p>
          <a:r>
            <a:rPr lang="en-US" b="0" i="0"/>
            <a:t>Objective Proof of Medical Impairment </a:t>
          </a:r>
          <a:endParaRPr lang="en-US"/>
        </a:p>
      </dgm:t>
    </dgm:pt>
    <dgm:pt modelId="{83C9AA40-EC59-444C-8A16-ED74D61125C1}" type="parTrans" cxnId="{B2A529F6-001E-4AA0-AD30-87123A154AFA}">
      <dgm:prSet/>
      <dgm:spPr/>
      <dgm:t>
        <a:bodyPr/>
        <a:lstStyle/>
        <a:p>
          <a:endParaRPr lang="en-US"/>
        </a:p>
      </dgm:t>
    </dgm:pt>
    <dgm:pt modelId="{80678CB6-C04E-4AAA-B603-AA0B623FC556}" type="sibTrans" cxnId="{B2A529F6-001E-4AA0-AD30-87123A154AFA}">
      <dgm:prSet/>
      <dgm:spPr/>
      <dgm:t>
        <a:bodyPr/>
        <a:lstStyle/>
        <a:p>
          <a:endParaRPr lang="en-US"/>
        </a:p>
      </dgm:t>
    </dgm:pt>
    <dgm:pt modelId="{7FF3B273-0773-4074-B7CB-A281413551B3}">
      <dgm:prSet/>
      <dgm:spPr/>
      <dgm:t>
        <a:bodyPr/>
        <a:lstStyle/>
        <a:p>
          <a:r>
            <a:rPr lang="en-US" b="0" i="0"/>
            <a:t>Ongoing Current Treatment </a:t>
          </a:r>
          <a:endParaRPr lang="en-US"/>
        </a:p>
      </dgm:t>
    </dgm:pt>
    <dgm:pt modelId="{B6CE3FB6-F54F-467F-A08E-0A3E871973E3}" type="parTrans" cxnId="{B586D6B3-91DC-4D98-9F2F-CC9F775FAD88}">
      <dgm:prSet/>
      <dgm:spPr/>
      <dgm:t>
        <a:bodyPr/>
        <a:lstStyle/>
        <a:p>
          <a:endParaRPr lang="en-US"/>
        </a:p>
      </dgm:t>
    </dgm:pt>
    <dgm:pt modelId="{8151019F-D386-414B-A7FA-4A9EAE01C048}" type="sibTrans" cxnId="{B586D6B3-91DC-4D98-9F2F-CC9F775FAD88}">
      <dgm:prSet/>
      <dgm:spPr/>
      <dgm:t>
        <a:bodyPr/>
        <a:lstStyle/>
        <a:p>
          <a:endParaRPr lang="en-US"/>
        </a:p>
      </dgm:t>
    </dgm:pt>
    <dgm:pt modelId="{70AD8A79-D52A-45D9-9A3F-85E413BB5DB5}">
      <dgm:prSet/>
      <dgm:spPr/>
      <dgm:t>
        <a:bodyPr/>
        <a:lstStyle/>
        <a:p>
          <a:r>
            <a:rPr lang="en-US" b="0" i="0"/>
            <a:t>Specialist Care for any Disabling Condition </a:t>
          </a:r>
          <a:endParaRPr lang="en-US"/>
        </a:p>
      </dgm:t>
    </dgm:pt>
    <dgm:pt modelId="{7951FDDC-4A96-4DB4-939F-4C5C2B378370}" type="parTrans" cxnId="{DAE56452-0915-4F26-9F99-902CE2806385}">
      <dgm:prSet/>
      <dgm:spPr/>
      <dgm:t>
        <a:bodyPr/>
        <a:lstStyle/>
        <a:p>
          <a:endParaRPr lang="en-US"/>
        </a:p>
      </dgm:t>
    </dgm:pt>
    <dgm:pt modelId="{E0CB73B6-6B14-4AFE-99BC-CA545573B637}" type="sibTrans" cxnId="{DAE56452-0915-4F26-9F99-902CE2806385}">
      <dgm:prSet/>
      <dgm:spPr/>
      <dgm:t>
        <a:bodyPr/>
        <a:lstStyle/>
        <a:p>
          <a:endParaRPr lang="en-US"/>
        </a:p>
      </dgm:t>
    </dgm:pt>
    <dgm:pt modelId="{73924EA6-8D5E-42E9-9CC1-9BF5883E9E38}">
      <dgm:prSet/>
      <dgm:spPr/>
      <dgm:t>
        <a:bodyPr/>
        <a:lstStyle/>
        <a:p>
          <a:r>
            <a:rPr lang="en-US" b="0" i="0"/>
            <a:t>Compliance With Treatment </a:t>
          </a:r>
          <a:endParaRPr lang="en-US"/>
        </a:p>
      </dgm:t>
    </dgm:pt>
    <dgm:pt modelId="{EFE93BE8-4A5F-4216-B043-02229AA4AC6B}" type="parTrans" cxnId="{0CFDF6C2-2179-4DB6-9FB2-ABC21EF003A4}">
      <dgm:prSet/>
      <dgm:spPr/>
      <dgm:t>
        <a:bodyPr/>
        <a:lstStyle/>
        <a:p>
          <a:endParaRPr lang="en-US"/>
        </a:p>
      </dgm:t>
    </dgm:pt>
    <dgm:pt modelId="{DF2702ED-B783-476D-8A43-77A55174310F}" type="sibTrans" cxnId="{0CFDF6C2-2179-4DB6-9FB2-ABC21EF003A4}">
      <dgm:prSet/>
      <dgm:spPr/>
      <dgm:t>
        <a:bodyPr/>
        <a:lstStyle/>
        <a:p>
          <a:endParaRPr lang="en-US"/>
        </a:p>
      </dgm:t>
    </dgm:pt>
    <dgm:pt modelId="{EE47817A-B8DF-41E3-80DD-155FFB0A96F7}">
      <dgm:prSet/>
      <dgm:spPr/>
      <dgm:t>
        <a:bodyPr/>
        <a:lstStyle/>
        <a:p>
          <a:r>
            <a:rPr lang="en-US" b="0" i="0"/>
            <a:t>Acceptable Medical Sources </a:t>
          </a:r>
          <a:endParaRPr lang="en-US"/>
        </a:p>
      </dgm:t>
    </dgm:pt>
    <dgm:pt modelId="{6F5698CA-0A83-4B8D-ACFA-135E7EC7D751}" type="parTrans" cxnId="{C5A1B551-4108-4DC6-8E9A-34B90C10CA73}">
      <dgm:prSet/>
      <dgm:spPr/>
      <dgm:t>
        <a:bodyPr/>
        <a:lstStyle/>
        <a:p>
          <a:endParaRPr lang="en-US"/>
        </a:p>
      </dgm:t>
    </dgm:pt>
    <dgm:pt modelId="{86C7E026-D04B-4F45-9026-51700B75FA1F}" type="sibTrans" cxnId="{C5A1B551-4108-4DC6-8E9A-34B90C10CA73}">
      <dgm:prSet/>
      <dgm:spPr/>
      <dgm:t>
        <a:bodyPr/>
        <a:lstStyle/>
        <a:p>
          <a:endParaRPr lang="en-US"/>
        </a:p>
      </dgm:t>
    </dgm:pt>
    <dgm:pt modelId="{68C67A2A-C2A9-4786-8F96-5ADCEBB2E152}">
      <dgm:prSet/>
      <dgm:spPr/>
      <dgm:t>
        <a:bodyPr/>
        <a:lstStyle/>
        <a:p>
          <a:r>
            <a:rPr lang="en-US" b="0" i="0"/>
            <a:t>Detailed Medical Opinions of Functional Limitations </a:t>
          </a:r>
          <a:endParaRPr lang="en-US"/>
        </a:p>
      </dgm:t>
    </dgm:pt>
    <dgm:pt modelId="{DD22D381-6145-4A78-A004-526EE85B153C}" type="parTrans" cxnId="{DA6F1902-F58D-481B-830C-8A8D07EEDFD7}">
      <dgm:prSet/>
      <dgm:spPr/>
      <dgm:t>
        <a:bodyPr/>
        <a:lstStyle/>
        <a:p>
          <a:endParaRPr lang="en-US"/>
        </a:p>
      </dgm:t>
    </dgm:pt>
    <dgm:pt modelId="{E919A4FA-6D01-4FFB-96B3-CEBD949EF3CE}" type="sibTrans" cxnId="{DA6F1902-F58D-481B-830C-8A8D07EEDFD7}">
      <dgm:prSet/>
      <dgm:spPr/>
      <dgm:t>
        <a:bodyPr/>
        <a:lstStyle/>
        <a:p>
          <a:endParaRPr lang="en-US"/>
        </a:p>
      </dgm:t>
    </dgm:pt>
    <dgm:pt modelId="{4C312836-15FB-45FF-9281-D64F4D5D6500}">
      <dgm:prSet/>
      <dgm:spPr/>
      <dgm:t>
        <a:bodyPr/>
        <a:lstStyle/>
        <a:p>
          <a:r>
            <a:rPr lang="en-US" b="0" i="0"/>
            <a:t>Educational Records and Testing</a:t>
          </a:r>
          <a:endParaRPr lang="en-US"/>
        </a:p>
      </dgm:t>
    </dgm:pt>
    <dgm:pt modelId="{73ECA0CB-046E-4FD3-84C4-C72AE62402DA}" type="parTrans" cxnId="{9F091320-9326-4720-AE94-D52858DD56D2}">
      <dgm:prSet/>
      <dgm:spPr/>
      <dgm:t>
        <a:bodyPr/>
        <a:lstStyle/>
        <a:p>
          <a:endParaRPr lang="en-US"/>
        </a:p>
      </dgm:t>
    </dgm:pt>
    <dgm:pt modelId="{0E08F872-F44B-4FAC-A608-999AE924031D}" type="sibTrans" cxnId="{9F091320-9326-4720-AE94-D52858DD56D2}">
      <dgm:prSet/>
      <dgm:spPr/>
      <dgm:t>
        <a:bodyPr/>
        <a:lstStyle/>
        <a:p>
          <a:endParaRPr lang="en-US"/>
        </a:p>
      </dgm:t>
    </dgm:pt>
    <dgm:pt modelId="{B12A2BE4-1C0F-47A7-BCAF-3D3029936379}" type="pres">
      <dgm:prSet presAssocID="{27AE8791-F44B-480F-9703-F682DAD6601D}" presName="linear" presStyleCnt="0">
        <dgm:presLayoutVars>
          <dgm:animLvl val="lvl"/>
          <dgm:resizeHandles val="exact"/>
        </dgm:presLayoutVars>
      </dgm:prSet>
      <dgm:spPr/>
    </dgm:pt>
    <dgm:pt modelId="{3B691A2C-DFEC-4ECD-9E1F-A0CCC1F4A191}" type="pres">
      <dgm:prSet presAssocID="{5593EBC9-33C6-4806-87A8-6E539353EDA2}" presName="parentText" presStyleLbl="node1" presStyleIdx="0" presStyleCnt="7">
        <dgm:presLayoutVars>
          <dgm:chMax val="0"/>
          <dgm:bulletEnabled val="1"/>
        </dgm:presLayoutVars>
      </dgm:prSet>
      <dgm:spPr/>
    </dgm:pt>
    <dgm:pt modelId="{FD397E43-2DEF-40F5-A5F9-76FDA1031ADC}" type="pres">
      <dgm:prSet presAssocID="{80678CB6-C04E-4AAA-B603-AA0B623FC556}" presName="spacer" presStyleCnt="0"/>
      <dgm:spPr/>
    </dgm:pt>
    <dgm:pt modelId="{F6BE77F5-45ED-4345-B2F0-298355E6558D}" type="pres">
      <dgm:prSet presAssocID="{7FF3B273-0773-4074-B7CB-A281413551B3}" presName="parentText" presStyleLbl="node1" presStyleIdx="1" presStyleCnt="7">
        <dgm:presLayoutVars>
          <dgm:chMax val="0"/>
          <dgm:bulletEnabled val="1"/>
        </dgm:presLayoutVars>
      </dgm:prSet>
      <dgm:spPr/>
    </dgm:pt>
    <dgm:pt modelId="{DAEE0E01-F682-43BE-85AC-8D7DC4DEB29F}" type="pres">
      <dgm:prSet presAssocID="{8151019F-D386-414B-A7FA-4A9EAE01C048}" presName="spacer" presStyleCnt="0"/>
      <dgm:spPr/>
    </dgm:pt>
    <dgm:pt modelId="{0365FFB2-29DC-4663-A90F-89F4182DBA38}" type="pres">
      <dgm:prSet presAssocID="{70AD8A79-D52A-45D9-9A3F-85E413BB5DB5}" presName="parentText" presStyleLbl="node1" presStyleIdx="2" presStyleCnt="7">
        <dgm:presLayoutVars>
          <dgm:chMax val="0"/>
          <dgm:bulletEnabled val="1"/>
        </dgm:presLayoutVars>
      </dgm:prSet>
      <dgm:spPr/>
    </dgm:pt>
    <dgm:pt modelId="{C8900946-2D29-47E6-B464-17CA7C239276}" type="pres">
      <dgm:prSet presAssocID="{E0CB73B6-6B14-4AFE-99BC-CA545573B637}" presName="spacer" presStyleCnt="0"/>
      <dgm:spPr/>
    </dgm:pt>
    <dgm:pt modelId="{6E489E67-3E06-496C-8687-DA5EB9AEC824}" type="pres">
      <dgm:prSet presAssocID="{73924EA6-8D5E-42E9-9CC1-9BF5883E9E38}" presName="parentText" presStyleLbl="node1" presStyleIdx="3" presStyleCnt="7">
        <dgm:presLayoutVars>
          <dgm:chMax val="0"/>
          <dgm:bulletEnabled val="1"/>
        </dgm:presLayoutVars>
      </dgm:prSet>
      <dgm:spPr/>
    </dgm:pt>
    <dgm:pt modelId="{91574277-78DE-4BD8-B3CC-D4901EA0764B}" type="pres">
      <dgm:prSet presAssocID="{DF2702ED-B783-476D-8A43-77A55174310F}" presName="spacer" presStyleCnt="0"/>
      <dgm:spPr/>
    </dgm:pt>
    <dgm:pt modelId="{C7D8AB89-2B95-407F-BB47-34CC915B51CA}" type="pres">
      <dgm:prSet presAssocID="{EE47817A-B8DF-41E3-80DD-155FFB0A96F7}" presName="parentText" presStyleLbl="node1" presStyleIdx="4" presStyleCnt="7">
        <dgm:presLayoutVars>
          <dgm:chMax val="0"/>
          <dgm:bulletEnabled val="1"/>
        </dgm:presLayoutVars>
      </dgm:prSet>
      <dgm:spPr/>
    </dgm:pt>
    <dgm:pt modelId="{3B6356C6-C666-4690-8081-BCA24009DD4D}" type="pres">
      <dgm:prSet presAssocID="{86C7E026-D04B-4F45-9026-51700B75FA1F}" presName="spacer" presStyleCnt="0"/>
      <dgm:spPr/>
    </dgm:pt>
    <dgm:pt modelId="{49E49B94-32E1-4501-B12F-0D67641AC45D}" type="pres">
      <dgm:prSet presAssocID="{68C67A2A-C2A9-4786-8F96-5ADCEBB2E152}" presName="parentText" presStyleLbl="node1" presStyleIdx="5" presStyleCnt="7">
        <dgm:presLayoutVars>
          <dgm:chMax val="0"/>
          <dgm:bulletEnabled val="1"/>
        </dgm:presLayoutVars>
      </dgm:prSet>
      <dgm:spPr/>
    </dgm:pt>
    <dgm:pt modelId="{E0B23B9B-7A0D-4B06-AB58-05FAB1FD9EB3}" type="pres">
      <dgm:prSet presAssocID="{E919A4FA-6D01-4FFB-96B3-CEBD949EF3CE}" presName="spacer" presStyleCnt="0"/>
      <dgm:spPr/>
    </dgm:pt>
    <dgm:pt modelId="{06DE75B6-61FF-4751-B5BA-AE7A4167A378}" type="pres">
      <dgm:prSet presAssocID="{4C312836-15FB-45FF-9281-D64F4D5D6500}" presName="parentText" presStyleLbl="node1" presStyleIdx="6" presStyleCnt="7">
        <dgm:presLayoutVars>
          <dgm:chMax val="0"/>
          <dgm:bulletEnabled val="1"/>
        </dgm:presLayoutVars>
      </dgm:prSet>
      <dgm:spPr/>
    </dgm:pt>
  </dgm:ptLst>
  <dgm:cxnLst>
    <dgm:cxn modelId="{DA6F1902-F58D-481B-830C-8A8D07EEDFD7}" srcId="{27AE8791-F44B-480F-9703-F682DAD6601D}" destId="{68C67A2A-C2A9-4786-8F96-5ADCEBB2E152}" srcOrd="5" destOrd="0" parTransId="{DD22D381-6145-4A78-A004-526EE85B153C}" sibTransId="{E919A4FA-6D01-4FFB-96B3-CEBD949EF3CE}"/>
    <dgm:cxn modelId="{64CECD1D-C04E-4E48-ADFC-F0EA89B1F755}" type="presOf" srcId="{70AD8A79-D52A-45D9-9A3F-85E413BB5DB5}" destId="{0365FFB2-29DC-4663-A90F-89F4182DBA38}" srcOrd="0" destOrd="0" presId="urn:microsoft.com/office/officeart/2005/8/layout/vList2"/>
    <dgm:cxn modelId="{9F091320-9326-4720-AE94-D52858DD56D2}" srcId="{27AE8791-F44B-480F-9703-F682DAD6601D}" destId="{4C312836-15FB-45FF-9281-D64F4D5D6500}" srcOrd="6" destOrd="0" parTransId="{73ECA0CB-046E-4FD3-84C4-C72AE62402DA}" sibTransId="{0E08F872-F44B-4FAC-A608-999AE924031D}"/>
    <dgm:cxn modelId="{5C0E6E36-1AC1-4F1C-B153-A1913130CB70}" type="presOf" srcId="{73924EA6-8D5E-42E9-9CC1-9BF5883E9E38}" destId="{6E489E67-3E06-496C-8687-DA5EB9AEC824}" srcOrd="0" destOrd="0" presId="urn:microsoft.com/office/officeart/2005/8/layout/vList2"/>
    <dgm:cxn modelId="{2A1F955D-79A2-4785-A4EE-3E7C11BC0766}" type="presOf" srcId="{4C312836-15FB-45FF-9281-D64F4D5D6500}" destId="{06DE75B6-61FF-4751-B5BA-AE7A4167A378}" srcOrd="0" destOrd="0" presId="urn:microsoft.com/office/officeart/2005/8/layout/vList2"/>
    <dgm:cxn modelId="{EDE3C847-AC5A-446C-812C-730F33E25B6D}" type="presOf" srcId="{27AE8791-F44B-480F-9703-F682DAD6601D}" destId="{B12A2BE4-1C0F-47A7-BCAF-3D3029936379}" srcOrd="0" destOrd="0" presId="urn:microsoft.com/office/officeart/2005/8/layout/vList2"/>
    <dgm:cxn modelId="{6195CF6A-3922-448D-9116-04EB291856C6}" type="presOf" srcId="{7FF3B273-0773-4074-B7CB-A281413551B3}" destId="{F6BE77F5-45ED-4345-B2F0-298355E6558D}" srcOrd="0" destOrd="0" presId="urn:microsoft.com/office/officeart/2005/8/layout/vList2"/>
    <dgm:cxn modelId="{54BC0F6E-8999-49A6-B56E-62EA1EAC348B}" type="presOf" srcId="{EE47817A-B8DF-41E3-80DD-155FFB0A96F7}" destId="{C7D8AB89-2B95-407F-BB47-34CC915B51CA}" srcOrd="0" destOrd="0" presId="urn:microsoft.com/office/officeart/2005/8/layout/vList2"/>
    <dgm:cxn modelId="{C5A1B551-4108-4DC6-8E9A-34B90C10CA73}" srcId="{27AE8791-F44B-480F-9703-F682DAD6601D}" destId="{EE47817A-B8DF-41E3-80DD-155FFB0A96F7}" srcOrd="4" destOrd="0" parTransId="{6F5698CA-0A83-4B8D-ACFA-135E7EC7D751}" sibTransId="{86C7E026-D04B-4F45-9026-51700B75FA1F}"/>
    <dgm:cxn modelId="{DAE56452-0915-4F26-9F99-902CE2806385}" srcId="{27AE8791-F44B-480F-9703-F682DAD6601D}" destId="{70AD8A79-D52A-45D9-9A3F-85E413BB5DB5}" srcOrd="2" destOrd="0" parTransId="{7951FDDC-4A96-4DB4-939F-4C5C2B378370}" sibTransId="{E0CB73B6-6B14-4AFE-99BC-CA545573B637}"/>
    <dgm:cxn modelId="{08D4F5AC-847D-4934-8C67-A4404DE6F9AE}" type="presOf" srcId="{5593EBC9-33C6-4806-87A8-6E539353EDA2}" destId="{3B691A2C-DFEC-4ECD-9E1F-A0CCC1F4A191}" srcOrd="0" destOrd="0" presId="urn:microsoft.com/office/officeart/2005/8/layout/vList2"/>
    <dgm:cxn modelId="{B586D6B3-91DC-4D98-9F2F-CC9F775FAD88}" srcId="{27AE8791-F44B-480F-9703-F682DAD6601D}" destId="{7FF3B273-0773-4074-B7CB-A281413551B3}" srcOrd="1" destOrd="0" parTransId="{B6CE3FB6-F54F-467F-A08E-0A3E871973E3}" sibTransId="{8151019F-D386-414B-A7FA-4A9EAE01C048}"/>
    <dgm:cxn modelId="{0CFDF6C2-2179-4DB6-9FB2-ABC21EF003A4}" srcId="{27AE8791-F44B-480F-9703-F682DAD6601D}" destId="{73924EA6-8D5E-42E9-9CC1-9BF5883E9E38}" srcOrd="3" destOrd="0" parTransId="{EFE93BE8-4A5F-4216-B043-02229AA4AC6B}" sibTransId="{DF2702ED-B783-476D-8A43-77A55174310F}"/>
    <dgm:cxn modelId="{B44267EE-3415-4A5F-B2FC-E5750D92C7E3}" type="presOf" srcId="{68C67A2A-C2A9-4786-8F96-5ADCEBB2E152}" destId="{49E49B94-32E1-4501-B12F-0D67641AC45D}" srcOrd="0" destOrd="0" presId="urn:microsoft.com/office/officeart/2005/8/layout/vList2"/>
    <dgm:cxn modelId="{B2A529F6-001E-4AA0-AD30-87123A154AFA}" srcId="{27AE8791-F44B-480F-9703-F682DAD6601D}" destId="{5593EBC9-33C6-4806-87A8-6E539353EDA2}" srcOrd="0" destOrd="0" parTransId="{83C9AA40-EC59-444C-8A16-ED74D61125C1}" sibTransId="{80678CB6-C04E-4AAA-B603-AA0B623FC556}"/>
    <dgm:cxn modelId="{1B75967C-C584-4D82-BCA3-9A24372BE825}" type="presParOf" srcId="{B12A2BE4-1C0F-47A7-BCAF-3D3029936379}" destId="{3B691A2C-DFEC-4ECD-9E1F-A0CCC1F4A191}" srcOrd="0" destOrd="0" presId="urn:microsoft.com/office/officeart/2005/8/layout/vList2"/>
    <dgm:cxn modelId="{9B29CF60-FB3F-449F-AB0D-66AD29AF8587}" type="presParOf" srcId="{B12A2BE4-1C0F-47A7-BCAF-3D3029936379}" destId="{FD397E43-2DEF-40F5-A5F9-76FDA1031ADC}" srcOrd="1" destOrd="0" presId="urn:microsoft.com/office/officeart/2005/8/layout/vList2"/>
    <dgm:cxn modelId="{A41C0F37-44A8-415D-B16E-DCA7056A8B8A}" type="presParOf" srcId="{B12A2BE4-1C0F-47A7-BCAF-3D3029936379}" destId="{F6BE77F5-45ED-4345-B2F0-298355E6558D}" srcOrd="2" destOrd="0" presId="urn:microsoft.com/office/officeart/2005/8/layout/vList2"/>
    <dgm:cxn modelId="{BDFE34DA-26A4-4100-9B88-C3D94D3E84D7}" type="presParOf" srcId="{B12A2BE4-1C0F-47A7-BCAF-3D3029936379}" destId="{DAEE0E01-F682-43BE-85AC-8D7DC4DEB29F}" srcOrd="3" destOrd="0" presId="urn:microsoft.com/office/officeart/2005/8/layout/vList2"/>
    <dgm:cxn modelId="{86905223-7F74-437B-9479-458245D574B0}" type="presParOf" srcId="{B12A2BE4-1C0F-47A7-BCAF-3D3029936379}" destId="{0365FFB2-29DC-4663-A90F-89F4182DBA38}" srcOrd="4" destOrd="0" presId="urn:microsoft.com/office/officeart/2005/8/layout/vList2"/>
    <dgm:cxn modelId="{B42EF09F-FF52-4A9E-B40F-38C0E9D6F313}" type="presParOf" srcId="{B12A2BE4-1C0F-47A7-BCAF-3D3029936379}" destId="{C8900946-2D29-47E6-B464-17CA7C239276}" srcOrd="5" destOrd="0" presId="urn:microsoft.com/office/officeart/2005/8/layout/vList2"/>
    <dgm:cxn modelId="{91D0F41C-07F2-4DD9-943D-FA6351D068EF}" type="presParOf" srcId="{B12A2BE4-1C0F-47A7-BCAF-3D3029936379}" destId="{6E489E67-3E06-496C-8687-DA5EB9AEC824}" srcOrd="6" destOrd="0" presId="urn:microsoft.com/office/officeart/2005/8/layout/vList2"/>
    <dgm:cxn modelId="{C171FEA3-C29A-4A0E-9CAE-3141DB611F7E}" type="presParOf" srcId="{B12A2BE4-1C0F-47A7-BCAF-3D3029936379}" destId="{91574277-78DE-4BD8-B3CC-D4901EA0764B}" srcOrd="7" destOrd="0" presId="urn:microsoft.com/office/officeart/2005/8/layout/vList2"/>
    <dgm:cxn modelId="{3810C240-0762-449A-B05A-0AA1A318F7EE}" type="presParOf" srcId="{B12A2BE4-1C0F-47A7-BCAF-3D3029936379}" destId="{C7D8AB89-2B95-407F-BB47-34CC915B51CA}" srcOrd="8" destOrd="0" presId="urn:microsoft.com/office/officeart/2005/8/layout/vList2"/>
    <dgm:cxn modelId="{67043F8C-0763-4C9E-AED9-CD2A09C61F31}" type="presParOf" srcId="{B12A2BE4-1C0F-47A7-BCAF-3D3029936379}" destId="{3B6356C6-C666-4690-8081-BCA24009DD4D}" srcOrd="9" destOrd="0" presId="urn:microsoft.com/office/officeart/2005/8/layout/vList2"/>
    <dgm:cxn modelId="{B277E625-2C39-4498-8C5A-AE820A909F7D}" type="presParOf" srcId="{B12A2BE4-1C0F-47A7-BCAF-3D3029936379}" destId="{49E49B94-32E1-4501-B12F-0D67641AC45D}" srcOrd="10" destOrd="0" presId="urn:microsoft.com/office/officeart/2005/8/layout/vList2"/>
    <dgm:cxn modelId="{7BD1C3D0-AE5E-46E6-BBFD-2E1464B941AA}" type="presParOf" srcId="{B12A2BE4-1C0F-47A7-BCAF-3D3029936379}" destId="{E0B23B9B-7A0D-4B06-AB58-05FAB1FD9EB3}" srcOrd="11" destOrd="0" presId="urn:microsoft.com/office/officeart/2005/8/layout/vList2"/>
    <dgm:cxn modelId="{416536E4-8C15-4517-9173-CDE48B888846}" type="presParOf" srcId="{B12A2BE4-1C0F-47A7-BCAF-3D3029936379}" destId="{06DE75B6-61FF-4751-B5BA-AE7A4167A378}"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3D8AA-AE80-47CE-8C24-8C5EE421C1D6}">
      <dsp:nvSpPr>
        <dsp:cNvPr id="0" name=""/>
        <dsp:cNvSpPr/>
      </dsp:nvSpPr>
      <dsp:spPr>
        <a:xfrm>
          <a:off x="0" y="0"/>
          <a:ext cx="4793456"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870C6F-9CDC-4155-9551-ED5138AD422E}">
      <dsp:nvSpPr>
        <dsp:cNvPr id="0" name=""/>
        <dsp:cNvSpPr/>
      </dsp:nvSpPr>
      <dsp:spPr>
        <a:xfrm>
          <a:off x="0" y="0"/>
          <a:ext cx="4793456" cy="1311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dirty="0"/>
            <a:t>This presentation will cover:</a:t>
          </a:r>
          <a:endParaRPr lang="en-US" sz="2600" kern="1200" dirty="0"/>
        </a:p>
      </dsp:txBody>
      <dsp:txXfrm>
        <a:off x="0" y="0"/>
        <a:ext cx="4793456" cy="1311671"/>
      </dsp:txXfrm>
    </dsp:sp>
    <dsp:sp modelId="{DA86B5AA-75B5-4643-8878-CBBEA27AC5DD}">
      <dsp:nvSpPr>
        <dsp:cNvPr id="0" name=""/>
        <dsp:cNvSpPr/>
      </dsp:nvSpPr>
      <dsp:spPr>
        <a:xfrm>
          <a:off x="0" y="1311671"/>
          <a:ext cx="4793456" cy="0"/>
        </a:xfrm>
        <a:prstGeom prst="line">
          <a:avLst/>
        </a:prstGeom>
        <a:solidFill>
          <a:schemeClr val="accent2">
            <a:hueOff val="-443578"/>
            <a:satOff val="2739"/>
            <a:lumOff val="-392"/>
            <a:alphaOff val="0"/>
          </a:schemeClr>
        </a:solidFill>
        <a:ln w="19050" cap="rnd" cmpd="sng" algn="ctr">
          <a:solidFill>
            <a:schemeClr val="accent2">
              <a:hueOff val="-443578"/>
              <a:satOff val="2739"/>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8D53F5-37FB-4FF9-A3F1-5294A201E0C4}">
      <dsp:nvSpPr>
        <dsp:cNvPr id="0" name=""/>
        <dsp:cNvSpPr/>
      </dsp:nvSpPr>
      <dsp:spPr>
        <a:xfrm>
          <a:off x="0" y="1311671"/>
          <a:ext cx="4793456" cy="1311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dirty="0"/>
            <a:t>The Types of Social Security Disability Benefits</a:t>
          </a:r>
          <a:endParaRPr lang="en-US" sz="2600" kern="1200" dirty="0"/>
        </a:p>
      </dsp:txBody>
      <dsp:txXfrm>
        <a:off x="0" y="1311671"/>
        <a:ext cx="4793456" cy="1311671"/>
      </dsp:txXfrm>
    </dsp:sp>
    <dsp:sp modelId="{AE71AA49-1E7C-4389-865F-685807B69C98}">
      <dsp:nvSpPr>
        <dsp:cNvPr id="0" name=""/>
        <dsp:cNvSpPr/>
      </dsp:nvSpPr>
      <dsp:spPr>
        <a:xfrm>
          <a:off x="0" y="2623343"/>
          <a:ext cx="4793456" cy="0"/>
        </a:xfrm>
        <a:prstGeom prst="line">
          <a:avLst/>
        </a:prstGeom>
        <a:solidFill>
          <a:schemeClr val="accent2">
            <a:hueOff val="-887157"/>
            <a:satOff val="5477"/>
            <a:lumOff val="-784"/>
            <a:alphaOff val="0"/>
          </a:schemeClr>
        </a:solidFill>
        <a:ln w="19050" cap="rnd" cmpd="sng" algn="ctr">
          <a:solidFill>
            <a:schemeClr val="accent2">
              <a:hueOff val="-887157"/>
              <a:satOff val="5477"/>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CE0A4B-2D87-47E6-8E33-97C15EB7C60E}">
      <dsp:nvSpPr>
        <dsp:cNvPr id="0" name=""/>
        <dsp:cNvSpPr/>
      </dsp:nvSpPr>
      <dsp:spPr>
        <a:xfrm>
          <a:off x="0" y="2623343"/>
          <a:ext cx="4793456" cy="1311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How Social Security Determines Disability</a:t>
          </a:r>
          <a:endParaRPr lang="en-US" sz="2600" kern="1200"/>
        </a:p>
      </dsp:txBody>
      <dsp:txXfrm>
        <a:off x="0" y="2623343"/>
        <a:ext cx="4793456" cy="1311671"/>
      </dsp:txXfrm>
    </dsp:sp>
    <dsp:sp modelId="{286621A0-E385-4174-A079-F4884C0F5806}">
      <dsp:nvSpPr>
        <dsp:cNvPr id="0" name=""/>
        <dsp:cNvSpPr/>
      </dsp:nvSpPr>
      <dsp:spPr>
        <a:xfrm>
          <a:off x="0" y="3935015"/>
          <a:ext cx="4793456" cy="0"/>
        </a:xfrm>
        <a:prstGeom prst="line">
          <a:avLst/>
        </a:prstGeom>
        <a:solidFill>
          <a:schemeClr val="accent2">
            <a:hueOff val="-1330735"/>
            <a:satOff val="8216"/>
            <a:lumOff val="-1176"/>
            <a:alphaOff val="0"/>
          </a:schemeClr>
        </a:solidFill>
        <a:ln w="19050" cap="rnd" cmpd="sng" algn="ctr">
          <a:solidFill>
            <a:schemeClr val="accent2">
              <a:hueOff val="-1330735"/>
              <a:satOff val="8216"/>
              <a:lumOff val="-1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7F71FE-E639-4D06-8BA7-A816C50D0554}">
      <dsp:nvSpPr>
        <dsp:cNvPr id="0" name=""/>
        <dsp:cNvSpPr/>
      </dsp:nvSpPr>
      <dsp:spPr>
        <a:xfrm>
          <a:off x="0" y="3935015"/>
          <a:ext cx="4793456" cy="1311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b="1" kern="1200"/>
            <a:t>What is Needed for a Successful Social Security claim</a:t>
          </a:r>
          <a:endParaRPr lang="en-US" sz="2600" kern="1200"/>
        </a:p>
      </dsp:txBody>
      <dsp:txXfrm>
        <a:off x="0" y="3935015"/>
        <a:ext cx="4793456" cy="13116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3B32BD-E29C-4FBC-BDC3-96065E886543}">
      <dsp:nvSpPr>
        <dsp:cNvPr id="0" name=""/>
        <dsp:cNvSpPr/>
      </dsp:nvSpPr>
      <dsp:spPr>
        <a:xfrm>
          <a:off x="0" y="143955"/>
          <a:ext cx="4793456" cy="162220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latin typeface="Aptos ExtraBold" panose="020F0502020204030204" pitchFamily="34" charset="0"/>
            </a:rPr>
            <a:t>SSDI program pays benefits to adults who have a disability that began before they became 22-years-old. </a:t>
          </a:r>
        </a:p>
      </dsp:txBody>
      <dsp:txXfrm>
        <a:off x="79190" y="223145"/>
        <a:ext cx="4635076" cy="1463825"/>
      </dsp:txXfrm>
    </dsp:sp>
    <dsp:sp modelId="{9DDAFE81-82DB-4754-A3FA-0D57E460AAD0}">
      <dsp:nvSpPr>
        <dsp:cNvPr id="0" name=""/>
        <dsp:cNvSpPr/>
      </dsp:nvSpPr>
      <dsp:spPr>
        <a:xfrm>
          <a:off x="0" y="1812241"/>
          <a:ext cx="4793456" cy="1622205"/>
        </a:xfrm>
        <a:prstGeom prst="roundRect">
          <a:avLst/>
        </a:prstGeom>
        <a:solidFill>
          <a:schemeClr val="accent2">
            <a:hueOff val="-665368"/>
            <a:satOff val="4108"/>
            <a:lumOff val="-58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latin typeface="Aptos ExtraBold" panose="020B0004020202020204" pitchFamily="34" charset="0"/>
            </a:rPr>
            <a:t>This benefit is considered  a “child’s” benefit because it is paid on a parent’s Social Security earnings record. </a:t>
          </a:r>
        </a:p>
      </dsp:txBody>
      <dsp:txXfrm>
        <a:off x="79190" y="1891431"/>
        <a:ext cx="4635076" cy="1463825"/>
      </dsp:txXfrm>
    </dsp:sp>
    <dsp:sp modelId="{4F7238F3-5637-41D5-B1BA-E84FBF2BD16F}">
      <dsp:nvSpPr>
        <dsp:cNvPr id="0" name=""/>
        <dsp:cNvSpPr/>
      </dsp:nvSpPr>
      <dsp:spPr>
        <a:xfrm>
          <a:off x="0" y="3480526"/>
          <a:ext cx="4793456" cy="1622205"/>
        </a:xfrm>
        <a:prstGeom prst="roundRect">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latin typeface="Aptos ExtraBold" panose="020B0004020202020204" pitchFamily="34" charset="0"/>
            </a:rPr>
            <a:t>For an adult with a disability to become entitled to this “child’s” benefit, one of their parents must: be receiving Social Security retirement or disability benefits or have died and had worked to earn enough to be eligible for Social Security benefits. </a:t>
          </a:r>
        </a:p>
      </dsp:txBody>
      <dsp:txXfrm>
        <a:off x="79190" y="3559716"/>
        <a:ext cx="4635076" cy="1463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69528E-DD91-47D9-B7E1-ED7C6638625D}">
      <dsp:nvSpPr>
        <dsp:cNvPr id="0" name=""/>
        <dsp:cNvSpPr/>
      </dsp:nvSpPr>
      <dsp:spPr>
        <a:xfrm>
          <a:off x="0" y="331403"/>
          <a:ext cx="4793456" cy="22674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tx1"/>
              </a:solidFill>
            </a:rPr>
            <a:t>Children who were receiving benefits as a minor child on a parent’s Social Security record may be eligible to continue receiving benefits on that parent’s record upon reaching age 18, if they are determined to have a disability. SSA makes this disability determination using the disability rules for adults. </a:t>
          </a:r>
          <a:endParaRPr lang="en-US" sz="1700" kern="1200" dirty="0">
            <a:solidFill>
              <a:schemeClr val="tx1"/>
            </a:solidFill>
          </a:endParaRPr>
        </a:p>
      </dsp:txBody>
      <dsp:txXfrm>
        <a:off x="110688" y="442091"/>
        <a:ext cx="4572080" cy="2046084"/>
      </dsp:txXfrm>
    </dsp:sp>
    <dsp:sp modelId="{9ACA4E11-C716-4028-AAB2-6FEE05C3556B}">
      <dsp:nvSpPr>
        <dsp:cNvPr id="0" name=""/>
        <dsp:cNvSpPr/>
      </dsp:nvSpPr>
      <dsp:spPr>
        <a:xfrm>
          <a:off x="0" y="2647823"/>
          <a:ext cx="4793456" cy="2267460"/>
        </a:xfrm>
        <a:prstGeom prst="roundRect">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tx1"/>
              </a:solidFill>
            </a:rPr>
            <a:t>SSDI Disabled Adult Child (DAC) benefits continue as long as they have a disability. Marriage of the DAC may affect eligibility for this benefit. Your child doesn’t need to have worked to get these benefits</a:t>
          </a:r>
          <a:endParaRPr lang="en-US" sz="1700" kern="1200" dirty="0">
            <a:solidFill>
              <a:schemeClr val="tx1"/>
            </a:solidFill>
          </a:endParaRPr>
        </a:p>
      </dsp:txBody>
      <dsp:txXfrm>
        <a:off x="110688" y="2758511"/>
        <a:ext cx="4572080" cy="20460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691A2C-DFEC-4ECD-9E1F-A0CCC1F4A191}">
      <dsp:nvSpPr>
        <dsp:cNvPr id="0" name=""/>
        <dsp:cNvSpPr/>
      </dsp:nvSpPr>
      <dsp:spPr>
        <a:xfrm>
          <a:off x="0" y="112816"/>
          <a:ext cx="4793456" cy="67532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Objective Proof of Medical Impairment </a:t>
          </a:r>
          <a:endParaRPr lang="en-US" sz="1700" kern="1200"/>
        </a:p>
      </dsp:txBody>
      <dsp:txXfrm>
        <a:off x="32967" y="145783"/>
        <a:ext cx="4727522" cy="609393"/>
      </dsp:txXfrm>
    </dsp:sp>
    <dsp:sp modelId="{F6BE77F5-45ED-4345-B2F0-298355E6558D}">
      <dsp:nvSpPr>
        <dsp:cNvPr id="0" name=""/>
        <dsp:cNvSpPr/>
      </dsp:nvSpPr>
      <dsp:spPr>
        <a:xfrm>
          <a:off x="0" y="837104"/>
          <a:ext cx="4793456" cy="675327"/>
        </a:xfrm>
        <a:prstGeom prst="roundRect">
          <a:avLst/>
        </a:prstGeom>
        <a:solidFill>
          <a:schemeClr val="accent2">
            <a:hueOff val="-221789"/>
            <a:satOff val="1369"/>
            <a:lumOff val="-19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Ongoing Current Treatment </a:t>
          </a:r>
          <a:endParaRPr lang="en-US" sz="1700" kern="1200"/>
        </a:p>
      </dsp:txBody>
      <dsp:txXfrm>
        <a:off x="32967" y="870071"/>
        <a:ext cx="4727522" cy="609393"/>
      </dsp:txXfrm>
    </dsp:sp>
    <dsp:sp modelId="{0365FFB2-29DC-4663-A90F-89F4182DBA38}">
      <dsp:nvSpPr>
        <dsp:cNvPr id="0" name=""/>
        <dsp:cNvSpPr/>
      </dsp:nvSpPr>
      <dsp:spPr>
        <a:xfrm>
          <a:off x="0" y="1561392"/>
          <a:ext cx="4793456" cy="675327"/>
        </a:xfrm>
        <a:prstGeom prst="roundRect">
          <a:avLst/>
        </a:prstGeom>
        <a:solidFill>
          <a:schemeClr val="accent2">
            <a:hueOff val="-443578"/>
            <a:satOff val="2739"/>
            <a:lumOff val="-39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Specialist Care for any Disabling Condition </a:t>
          </a:r>
          <a:endParaRPr lang="en-US" sz="1700" kern="1200"/>
        </a:p>
      </dsp:txBody>
      <dsp:txXfrm>
        <a:off x="32967" y="1594359"/>
        <a:ext cx="4727522" cy="609393"/>
      </dsp:txXfrm>
    </dsp:sp>
    <dsp:sp modelId="{6E489E67-3E06-496C-8687-DA5EB9AEC824}">
      <dsp:nvSpPr>
        <dsp:cNvPr id="0" name=""/>
        <dsp:cNvSpPr/>
      </dsp:nvSpPr>
      <dsp:spPr>
        <a:xfrm>
          <a:off x="0" y="2285679"/>
          <a:ext cx="4793456" cy="675327"/>
        </a:xfrm>
        <a:prstGeom prst="roundRect">
          <a:avLst/>
        </a:prstGeom>
        <a:solidFill>
          <a:schemeClr val="accent2">
            <a:hueOff val="-665368"/>
            <a:satOff val="4108"/>
            <a:lumOff val="-58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Compliance With Treatment </a:t>
          </a:r>
          <a:endParaRPr lang="en-US" sz="1700" kern="1200"/>
        </a:p>
      </dsp:txBody>
      <dsp:txXfrm>
        <a:off x="32967" y="2318646"/>
        <a:ext cx="4727522" cy="609393"/>
      </dsp:txXfrm>
    </dsp:sp>
    <dsp:sp modelId="{C7D8AB89-2B95-407F-BB47-34CC915B51CA}">
      <dsp:nvSpPr>
        <dsp:cNvPr id="0" name=""/>
        <dsp:cNvSpPr/>
      </dsp:nvSpPr>
      <dsp:spPr>
        <a:xfrm>
          <a:off x="0" y="3009967"/>
          <a:ext cx="4793456" cy="675327"/>
        </a:xfrm>
        <a:prstGeom prst="roundRect">
          <a:avLst/>
        </a:prstGeom>
        <a:solidFill>
          <a:schemeClr val="accent2">
            <a:hueOff val="-887157"/>
            <a:satOff val="5477"/>
            <a:lumOff val="-7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Acceptable Medical Sources </a:t>
          </a:r>
          <a:endParaRPr lang="en-US" sz="1700" kern="1200"/>
        </a:p>
      </dsp:txBody>
      <dsp:txXfrm>
        <a:off x="32967" y="3042934"/>
        <a:ext cx="4727522" cy="609393"/>
      </dsp:txXfrm>
    </dsp:sp>
    <dsp:sp modelId="{49E49B94-32E1-4501-B12F-0D67641AC45D}">
      <dsp:nvSpPr>
        <dsp:cNvPr id="0" name=""/>
        <dsp:cNvSpPr/>
      </dsp:nvSpPr>
      <dsp:spPr>
        <a:xfrm>
          <a:off x="0" y="3734254"/>
          <a:ext cx="4793456" cy="675327"/>
        </a:xfrm>
        <a:prstGeom prst="roundRect">
          <a:avLst/>
        </a:prstGeom>
        <a:solidFill>
          <a:schemeClr val="accent2">
            <a:hueOff val="-1108946"/>
            <a:satOff val="6847"/>
            <a:lumOff val="-98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Detailed Medical Opinions of Functional Limitations </a:t>
          </a:r>
          <a:endParaRPr lang="en-US" sz="1700" kern="1200"/>
        </a:p>
      </dsp:txBody>
      <dsp:txXfrm>
        <a:off x="32967" y="3767221"/>
        <a:ext cx="4727522" cy="609393"/>
      </dsp:txXfrm>
    </dsp:sp>
    <dsp:sp modelId="{06DE75B6-61FF-4751-B5BA-AE7A4167A378}">
      <dsp:nvSpPr>
        <dsp:cNvPr id="0" name=""/>
        <dsp:cNvSpPr/>
      </dsp:nvSpPr>
      <dsp:spPr>
        <a:xfrm>
          <a:off x="0" y="4458542"/>
          <a:ext cx="4793456" cy="675327"/>
        </a:xfrm>
        <a:prstGeom prst="roundRect">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a:t>Educational Records and Testing</a:t>
          </a:r>
          <a:endParaRPr lang="en-US" sz="1700" kern="1200"/>
        </a:p>
      </dsp:txBody>
      <dsp:txXfrm>
        <a:off x="32967" y="4491509"/>
        <a:ext cx="4727522" cy="60939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3A982D44-A490-49C5-B96F-99DC12782B06}" type="datetimeFigureOut">
              <a:rPr lang="en-US" smtClean="0"/>
              <a:t>9/9/2024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774473F6-76FD-4B2B-9AEE-89E6FC27FC40}" type="slidenum">
              <a:rPr lang="en-US" smtClean="0"/>
              <a:t>‹#›</a:t>
            </a:fld>
            <a:endParaRPr lang="en-US"/>
          </a:p>
        </p:txBody>
      </p:sp>
    </p:spTree>
    <p:extLst>
      <p:ext uri="{BB962C8B-B14F-4D97-AF65-F5344CB8AC3E}">
        <p14:creationId xmlns:p14="http://schemas.microsoft.com/office/powerpoint/2010/main" val="993631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7FC63F5-839A-4671-B086-63A9CDD14794}" type="datetimeFigureOut">
              <a:rPr lang="en-US" smtClean="0"/>
              <a:t>9/9/2024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A83B160-5EB7-4FBA-A4B4-FAADBB4D2042}" type="slidenum">
              <a:rPr lang="en-US" smtClean="0"/>
              <a:t>‹#›</a:t>
            </a:fld>
            <a:endParaRPr lang="en-US"/>
          </a:p>
        </p:txBody>
      </p:sp>
    </p:spTree>
    <p:extLst>
      <p:ext uri="{BB962C8B-B14F-4D97-AF65-F5344CB8AC3E}">
        <p14:creationId xmlns:p14="http://schemas.microsoft.com/office/powerpoint/2010/main" val="102737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83B160-5EB7-4FBA-A4B4-FAADBB4D2042}" type="slidenum">
              <a:rPr lang="en-US" smtClean="0"/>
              <a:t>1</a:t>
            </a:fld>
            <a:endParaRPr lang="en-US"/>
          </a:p>
        </p:txBody>
      </p:sp>
    </p:spTree>
    <p:extLst>
      <p:ext uri="{BB962C8B-B14F-4D97-AF65-F5344CB8AC3E}">
        <p14:creationId xmlns:p14="http://schemas.microsoft.com/office/powerpoint/2010/main" val="3138016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83B160-5EB7-4FBA-A4B4-FAADBB4D2042}" type="slidenum">
              <a:rPr lang="en-US" smtClean="0"/>
              <a:t>3</a:t>
            </a:fld>
            <a:endParaRPr lang="en-US"/>
          </a:p>
        </p:txBody>
      </p:sp>
    </p:spTree>
    <p:extLst>
      <p:ext uri="{BB962C8B-B14F-4D97-AF65-F5344CB8AC3E}">
        <p14:creationId xmlns:p14="http://schemas.microsoft.com/office/powerpoint/2010/main" val="2385888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83B160-5EB7-4FBA-A4B4-FAADBB4D2042}" type="slidenum">
              <a:rPr lang="en-US" smtClean="0"/>
              <a:t>5</a:t>
            </a:fld>
            <a:endParaRPr lang="en-US"/>
          </a:p>
        </p:txBody>
      </p:sp>
    </p:spTree>
    <p:extLst>
      <p:ext uri="{BB962C8B-B14F-4D97-AF65-F5344CB8AC3E}">
        <p14:creationId xmlns:p14="http://schemas.microsoft.com/office/powerpoint/2010/main" val="603784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83B160-5EB7-4FBA-A4B4-FAADBB4D2042}" type="slidenum">
              <a:rPr lang="en-US" smtClean="0"/>
              <a:t>6</a:t>
            </a:fld>
            <a:endParaRPr lang="en-US"/>
          </a:p>
        </p:txBody>
      </p:sp>
    </p:spTree>
    <p:extLst>
      <p:ext uri="{BB962C8B-B14F-4D97-AF65-F5344CB8AC3E}">
        <p14:creationId xmlns:p14="http://schemas.microsoft.com/office/powerpoint/2010/main" val="3561422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2024, a quarter of coverage is $1,730, for four credits, must make $6,920.</a:t>
            </a:r>
          </a:p>
          <a:p>
            <a:endParaRPr lang="en-US" dirty="0"/>
          </a:p>
          <a:p>
            <a:endParaRPr lang="en-US" dirty="0"/>
          </a:p>
        </p:txBody>
      </p:sp>
      <p:sp>
        <p:nvSpPr>
          <p:cNvPr id="4" name="Slide Number Placeholder 3"/>
          <p:cNvSpPr>
            <a:spLocks noGrp="1"/>
          </p:cNvSpPr>
          <p:nvPr>
            <p:ph type="sldNum" sz="quarter" idx="10"/>
          </p:nvPr>
        </p:nvSpPr>
        <p:spPr/>
        <p:txBody>
          <a:bodyPr/>
          <a:lstStyle/>
          <a:p>
            <a:fld id="{4A83B160-5EB7-4FBA-A4B4-FAADBB4D2042}" type="slidenum">
              <a:rPr lang="en-US" smtClean="0"/>
              <a:t>7</a:t>
            </a:fld>
            <a:endParaRPr lang="en-US"/>
          </a:p>
        </p:txBody>
      </p:sp>
    </p:spTree>
    <p:extLst>
      <p:ext uri="{BB962C8B-B14F-4D97-AF65-F5344CB8AC3E}">
        <p14:creationId xmlns:p14="http://schemas.microsoft.com/office/powerpoint/2010/main" val="1682990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83B160-5EB7-4FBA-A4B4-FAADBB4D2042}" type="slidenum">
              <a:rPr lang="en-US" smtClean="0"/>
              <a:t>15</a:t>
            </a:fld>
            <a:endParaRPr lang="en-US"/>
          </a:p>
        </p:txBody>
      </p:sp>
    </p:spTree>
    <p:extLst>
      <p:ext uri="{BB962C8B-B14F-4D97-AF65-F5344CB8AC3E}">
        <p14:creationId xmlns:p14="http://schemas.microsoft.com/office/powerpoint/2010/main" val="2739197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83B160-5EB7-4FBA-A4B4-FAADBB4D2042}" type="slidenum">
              <a:rPr lang="en-US" smtClean="0"/>
              <a:t>17</a:t>
            </a:fld>
            <a:endParaRPr lang="en-US"/>
          </a:p>
        </p:txBody>
      </p:sp>
    </p:spTree>
    <p:extLst>
      <p:ext uri="{BB962C8B-B14F-4D97-AF65-F5344CB8AC3E}">
        <p14:creationId xmlns:p14="http://schemas.microsoft.com/office/powerpoint/2010/main" val="3020146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83B160-5EB7-4FBA-A4B4-FAADBB4D2042}" type="slidenum">
              <a:rPr lang="en-US" smtClean="0"/>
              <a:t>19</a:t>
            </a:fld>
            <a:endParaRPr lang="en-US"/>
          </a:p>
        </p:txBody>
      </p:sp>
    </p:spTree>
    <p:extLst>
      <p:ext uri="{BB962C8B-B14F-4D97-AF65-F5344CB8AC3E}">
        <p14:creationId xmlns:p14="http://schemas.microsoft.com/office/powerpoint/2010/main" val="812669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83B160-5EB7-4FBA-A4B4-FAADBB4D2042}" type="slidenum">
              <a:rPr lang="en-US" smtClean="0"/>
              <a:t>22</a:t>
            </a:fld>
            <a:endParaRPr lang="en-US"/>
          </a:p>
        </p:txBody>
      </p:sp>
    </p:spTree>
    <p:extLst>
      <p:ext uri="{BB962C8B-B14F-4D97-AF65-F5344CB8AC3E}">
        <p14:creationId xmlns:p14="http://schemas.microsoft.com/office/powerpoint/2010/main" val="197489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5923F103-BC34-4FE4-A40E-EDDEECFDA5D0}" type="datetimeFigureOut">
              <a:rPr lang="en-US" smtClean="0"/>
              <a:pPr/>
              <a:t>9/9/2024</a:t>
            </a:fld>
            <a:endParaRPr lang="en-US" dirty="0"/>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r>
              <a:rPr lang="en-US"/>
              <a:t>
              </a:t>
            </a:r>
            <a:endParaRPr lang="en-US" dirty="0"/>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630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9/9/2024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815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1235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4679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336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9/9/2024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0997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9/9/2024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346309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27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983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579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9/9/2024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93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9/9/2024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67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9/9/2024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003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9/9/2024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9365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9/9/2024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5136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9/9/2024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3319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9/9/2024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2704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2BE451C3-0FF4-47C4-B829-773ADF60F88C}" type="datetimeFigureOut">
              <a:rPr lang="en-US" smtClean="0"/>
              <a:t>9/9/2024</a:t>
            </a:fld>
            <a:endParaRPr lang="en-US" dirty="0"/>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a:t>
              </a:t>
            </a:r>
            <a:endParaRPr lang="en-US" dirty="0"/>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44375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dplaw.com/" TargetMode="External"/><Relationship Id="rId2" Type="http://schemas.openxmlformats.org/officeDocument/2006/relationships/hyperlink" Target="mailto:AngelaRoss@dplaw.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F1ECA4FE-7D2F-4576-B767-3A5F5ABFE9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useBgFill="1">
          <p:nvSpPr>
            <p:cNvPr id="9" name="Rectangle 8">
              <a:extLst>
                <a:ext uri="{FF2B5EF4-FFF2-40B4-BE49-F238E27FC236}">
                  <a16:creationId xmlns:a16="http://schemas.microsoft.com/office/drawing/2014/main" id="{5969441E-5462-4859-86CD-1737FDE360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Freeform 5">
              <a:extLst>
                <a:ext uri="{FF2B5EF4-FFF2-40B4-BE49-F238E27FC236}">
                  <a16:creationId xmlns:a16="http://schemas.microsoft.com/office/drawing/2014/main" id="{596BD4B5-6833-40CC-96FE-EDC67563426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2" name="Title 1"/>
          <p:cNvSpPr>
            <a:spLocks noGrp="1"/>
          </p:cNvSpPr>
          <p:nvPr>
            <p:ph type="ctrTitle"/>
          </p:nvPr>
        </p:nvSpPr>
        <p:spPr>
          <a:xfrm>
            <a:off x="1262378" y="1169773"/>
            <a:ext cx="6619243" cy="2870161"/>
          </a:xfrm>
        </p:spPr>
        <p:txBody>
          <a:bodyPr anchor="b">
            <a:normAutofit/>
          </a:bodyPr>
          <a:lstStyle/>
          <a:p>
            <a:pPr algn="ctr">
              <a:lnSpc>
                <a:spcPct val="90000"/>
              </a:lnSpc>
            </a:pPr>
            <a:br>
              <a:rPr lang="en-US" dirty="0">
                <a:solidFill>
                  <a:schemeClr val="tx1"/>
                </a:solidFill>
              </a:rPr>
            </a:br>
            <a:r>
              <a:rPr lang="en-US" dirty="0">
                <a:solidFill>
                  <a:schemeClr val="tx1"/>
                </a:solidFill>
              </a:rPr>
              <a:t>Social Security Disability: The Basics </a:t>
            </a:r>
          </a:p>
          <a:p>
            <a:pPr algn="ctr">
              <a:lnSpc>
                <a:spcPct val="90000"/>
              </a:lnSpc>
            </a:pPr>
            <a:endParaRPr lang="en-US" dirty="0">
              <a:solidFill>
                <a:schemeClr val="tx1"/>
              </a:solidFill>
            </a:endParaRPr>
          </a:p>
        </p:txBody>
      </p:sp>
      <p:sp>
        <p:nvSpPr>
          <p:cNvPr id="3" name="Subtitle 2"/>
          <p:cNvSpPr>
            <a:spLocks noGrp="1"/>
          </p:cNvSpPr>
          <p:nvPr>
            <p:ph type="subTitle" idx="1"/>
          </p:nvPr>
        </p:nvSpPr>
        <p:spPr>
          <a:xfrm>
            <a:off x="1262378" y="4293441"/>
            <a:ext cx="6619243" cy="1234148"/>
          </a:xfrm>
        </p:spPr>
        <p:txBody>
          <a:bodyPr>
            <a:normAutofit/>
          </a:bodyPr>
          <a:lstStyle/>
          <a:p>
            <a:pPr algn="ctr"/>
            <a:r>
              <a:rPr lang="en-US" sz="2400" b="1" dirty="0">
                <a:solidFill>
                  <a:schemeClr val="bg1"/>
                </a:solidFill>
              </a:rPr>
              <a:t>By: Angela PINTO Ross, Esquire</a:t>
            </a:r>
          </a:p>
          <a:p>
            <a:pPr algn="ctr"/>
            <a:r>
              <a:rPr lang="en-US" sz="2400" b="1" dirty="0">
                <a:solidFill>
                  <a:schemeClr val="bg1"/>
                </a:solidFill>
              </a:rPr>
              <a:t>Doroshow, Pasquale Krawitz &amp; </a:t>
            </a:r>
            <a:r>
              <a:rPr lang="en-US" sz="2400" b="1" dirty="0" err="1">
                <a:solidFill>
                  <a:schemeClr val="bg1"/>
                </a:solidFill>
              </a:rPr>
              <a:t>Bhaya</a:t>
            </a:r>
            <a:endParaRPr lang="en-US" sz="2400" b="1" dirty="0">
              <a:solidFill>
                <a:schemeClr val="bg1"/>
              </a:solidFill>
            </a:endParaRPr>
          </a:p>
          <a:p>
            <a:pPr algn="ctr"/>
            <a:endParaRPr lang="en-US" sz="1700" dirty="0"/>
          </a:p>
        </p:txBody>
      </p:sp>
      <p:cxnSp>
        <p:nvCxnSpPr>
          <p:cNvPr id="12" name="Straight Connector 11">
            <a:extLst>
              <a:ext uri="{FF2B5EF4-FFF2-40B4-BE49-F238E27FC236}">
                <a16:creationId xmlns:a16="http://schemas.microsoft.com/office/drawing/2014/main" id="{E81F53E2-F556-42FA-8D24-113839EE19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18686" y="4166888"/>
            <a:ext cx="506627" cy="0"/>
          </a:xfrm>
          <a:prstGeom prst="line">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3568885"/>
      </p:ext>
    </p:extLst>
  </p:cSld>
  <p:clrMapOvr>
    <a:overrideClrMapping bg1="dk1" tx1="lt1" bg2="dk2" tx2="lt2" accent1="accent1" accent2="accent2" accent3="accent3" accent4="accent4" accent5="accent5" accent6="accent6" hlink="hlink" folHlink="folHlink"/>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Who Does Qualify?</a:t>
            </a:r>
          </a:p>
        </p:txBody>
      </p:sp>
      <p:sp>
        <p:nvSpPr>
          <p:cNvPr id="3" name="Content Placeholder 2"/>
          <p:cNvSpPr>
            <a:spLocks noGrp="1"/>
          </p:cNvSpPr>
          <p:nvPr>
            <p:ph idx="1"/>
          </p:nvPr>
        </p:nvSpPr>
        <p:spPr>
          <a:xfrm>
            <a:off x="866216" y="2414789"/>
            <a:ext cx="7392362" cy="4129287"/>
          </a:xfrm>
        </p:spPr>
        <p:txBody>
          <a:bodyPr>
            <a:noAutofit/>
          </a:bodyPr>
          <a:lstStyle/>
          <a:p>
            <a:pPr marL="0" indent="0">
              <a:buNone/>
            </a:pPr>
            <a:r>
              <a:rPr lang="en-US" sz="2000" dirty="0">
                <a:solidFill>
                  <a:schemeClr val="tx1"/>
                </a:solidFill>
                <a:latin typeface="Aptos" panose="020B0004020202020204" pitchFamily="34" charset="0"/>
              </a:rPr>
              <a:t>5 Step Sequential Process </a:t>
            </a:r>
          </a:p>
          <a:p>
            <a:pPr>
              <a:buClrTx/>
              <a:buFont typeface="+mj-lt"/>
              <a:buAutoNum type="arabicPeriod"/>
            </a:pPr>
            <a:r>
              <a:rPr lang="en-US" sz="2000" dirty="0">
                <a:solidFill>
                  <a:schemeClr val="tx1"/>
                </a:solidFill>
                <a:latin typeface="Aptos" panose="020B0004020202020204" pitchFamily="34" charset="0"/>
              </a:rPr>
              <a:t>Currently Engaged in Substantial Gainful Activity (earning $1,550.00 or more per month)?</a:t>
            </a:r>
          </a:p>
          <a:p>
            <a:pPr>
              <a:buClrTx/>
              <a:buFont typeface="+mj-lt"/>
              <a:buAutoNum type="arabicPeriod"/>
            </a:pPr>
            <a:r>
              <a:rPr lang="en-US" sz="2000" dirty="0">
                <a:solidFill>
                  <a:schemeClr val="tx1"/>
                </a:solidFill>
                <a:latin typeface="Aptos" panose="020B0004020202020204" pitchFamily="34" charset="0"/>
              </a:rPr>
              <a:t>Have a Severe Medical Impairment(s) that has Lasted (or will Last) at Least 12 Months or is Expected to Result in Death?</a:t>
            </a:r>
          </a:p>
          <a:p>
            <a:pPr>
              <a:buClrTx/>
              <a:buFont typeface="+mj-lt"/>
              <a:buAutoNum type="arabicPeriod"/>
            </a:pPr>
            <a:r>
              <a:rPr lang="en-US" sz="2000" dirty="0">
                <a:solidFill>
                  <a:schemeClr val="tx1"/>
                </a:solidFill>
                <a:latin typeface="Aptos" panose="020B0004020202020204" pitchFamily="34" charset="0"/>
              </a:rPr>
              <a:t>Meet or Equal a Social Security Medical Listing?</a:t>
            </a:r>
          </a:p>
          <a:p>
            <a:pPr>
              <a:buClrTx/>
              <a:buFont typeface="+mj-lt"/>
              <a:buAutoNum type="arabicPeriod"/>
            </a:pPr>
            <a:r>
              <a:rPr lang="en-US" sz="2000" dirty="0">
                <a:solidFill>
                  <a:schemeClr val="tx1"/>
                </a:solidFill>
                <a:latin typeface="Aptos" panose="020B0004020202020204" pitchFamily="34" charset="0"/>
              </a:rPr>
              <a:t>Able to Perform Past Relevant Work (work performed in past 5 years)?</a:t>
            </a:r>
          </a:p>
          <a:p>
            <a:pPr>
              <a:buClrTx/>
              <a:buFont typeface="+mj-lt"/>
              <a:buAutoNum type="arabicPeriod"/>
            </a:pPr>
            <a:r>
              <a:rPr lang="en-US" sz="2000" dirty="0">
                <a:solidFill>
                  <a:schemeClr val="tx1"/>
                </a:solidFill>
                <a:latin typeface="Aptos" panose="020B0004020202020204" pitchFamily="34" charset="0"/>
              </a:rPr>
              <a:t>Have the Residual Functional Capacity to Perform any Other Work on a Full-time, Continuous Basis?</a:t>
            </a:r>
          </a:p>
        </p:txBody>
      </p:sp>
    </p:spTree>
    <p:extLst>
      <p:ext uri="{BB962C8B-B14F-4D97-AF65-F5344CB8AC3E}">
        <p14:creationId xmlns:p14="http://schemas.microsoft.com/office/powerpoint/2010/main" val="1602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 and Past Work Matters!</a:t>
            </a:r>
          </a:p>
        </p:txBody>
      </p:sp>
      <p:sp>
        <p:nvSpPr>
          <p:cNvPr id="4" name="Text Placeholder 3"/>
          <p:cNvSpPr>
            <a:spLocks noGrp="1"/>
          </p:cNvSpPr>
          <p:nvPr>
            <p:ph type="body" idx="1"/>
          </p:nvPr>
        </p:nvSpPr>
        <p:spPr/>
        <p:txBody>
          <a:bodyPr/>
          <a:lstStyle/>
          <a:p>
            <a:r>
              <a:rPr lang="en-US" dirty="0">
                <a:solidFill>
                  <a:schemeClr val="tx1"/>
                </a:solidFill>
              </a:rPr>
              <a:t>18-49 Year Old </a:t>
            </a:r>
          </a:p>
        </p:txBody>
      </p:sp>
      <p:sp>
        <p:nvSpPr>
          <p:cNvPr id="7" name="Text Placeholder 6"/>
          <p:cNvSpPr>
            <a:spLocks noGrp="1"/>
          </p:cNvSpPr>
          <p:nvPr>
            <p:ph type="body" sz="half" idx="15"/>
          </p:nvPr>
        </p:nvSpPr>
        <p:spPr>
          <a:solidFill>
            <a:schemeClr val="accent1">
              <a:lumMod val="20000"/>
              <a:lumOff val="80000"/>
            </a:schemeClr>
          </a:solidFill>
        </p:spPr>
        <p:txBody>
          <a:bodyPr>
            <a:normAutofit/>
          </a:bodyPr>
          <a:lstStyle/>
          <a:p>
            <a:r>
              <a:rPr lang="en-US" sz="2000" dirty="0"/>
              <a:t>Must be unable to perform past work or any other full-time work that exists in the economy in order to be found disabled</a:t>
            </a:r>
          </a:p>
        </p:txBody>
      </p:sp>
      <p:sp>
        <p:nvSpPr>
          <p:cNvPr id="5" name="Text Placeholder 4"/>
          <p:cNvSpPr>
            <a:spLocks noGrp="1"/>
          </p:cNvSpPr>
          <p:nvPr>
            <p:ph type="body" sz="quarter" idx="3"/>
          </p:nvPr>
        </p:nvSpPr>
        <p:spPr/>
        <p:txBody>
          <a:bodyPr/>
          <a:lstStyle/>
          <a:p>
            <a:r>
              <a:rPr lang="en-US" dirty="0">
                <a:solidFill>
                  <a:schemeClr val="tx1"/>
                </a:solidFill>
              </a:rPr>
              <a:t>50-54 Year Old </a:t>
            </a:r>
          </a:p>
        </p:txBody>
      </p:sp>
      <p:sp>
        <p:nvSpPr>
          <p:cNvPr id="8" name="Text Placeholder 7"/>
          <p:cNvSpPr>
            <a:spLocks noGrp="1"/>
          </p:cNvSpPr>
          <p:nvPr>
            <p:ph type="body" sz="half" idx="16"/>
          </p:nvPr>
        </p:nvSpPr>
        <p:spPr>
          <a:solidFill>
            <a:schemeClr val="accent6">
              <a:lumMod val="20000"/>
              <a:lumOff val="80000"/>
            </a:schemeClr>
          </a:solidFill>
        </p:spPr>
        <p:txBody>
          <a:bodyPr>
            <a:normAutofit/>
          </a:bodyPr>
          <a:lstStyle/>
          <a:p>
            <a:r>
              <a:rPr lang="en-US" sz="2000" dirty="0"/>
              <a:t>If limited to sedentary work and unable to perform past work or any other work for which skills have been acquired is disabled </a:t>
            </a:r>
          </a:p>
        </p:txBody>
      </p:sp>
      <p:sp>
        <p:nvSpPr>
          <p:cNvPr id="6" name="Text Placeholder 5"/>
          <p:cNvSpPr>
            <a:spLocks noGrp="1"/>
          </p:cNvSpPr>
          <p:nvPr>
            <p:ph type="body" sz="quarter" idx="13"/>
          </p:nvPr>
        </p:nvSpPr>
        <p:spPr/>
        <p:txBody>
          <a:bodyPr/>
          <a:lstStyle/>
          <a:p>
            <a:r>
              <a:rPr lang="en-US" dirty="0">
                <a:solidFill>
                  <a:schemeClr val="tx1"/>
                </a:solidFill>
              </a:rPr>
              <a:t>55-65 Year Old </a:t>
            </a:r>
          </a:p>
        </p:txBody>
      </p:sp>
      <p:sp>
        <p:nvSpPr>
          <p:cNvPr id="9" name="Text Placeholder 8"/>
          <p:cNvSpPr>
            <a:spLocks noGrp="1"/>
          </p:cNvSpPr>
          <p:nvPr>
            <p:ph type="body" sz="half" idx="17"/>
          </p:nvPr>
        </p:nvSpPr>
        <p:spPr>
          <a:solidFill>
            <a:schemeClr val="accent5">
              <a:lumMod val="20000"/>
              <a:lumOff val="80000"/>
            </a:schemeClr>
          </a:solidFill>
        </p:spPr>
        <p:txBody>
          <a:bodyPr>
            <a:normAutofit/>
          </a:bodyPr>
          <a:lstStyle/>
          <a:p>
            <a:r>
              <a:rPr lang="en-US" sz="2000"/>
              <a:t>If limited to light work or less and unable to perform past work or any other work for which skills have been acquired is disabled </a:t>
            </a:r>
          </a:p>
        </p:txBody>
      </p:sp>
    </p:spTree>
    <p:extLst>
      <p:ext uri="{BB962C8B-B14F-4D97-AF65-F5344CB8AC3E}">
        <p14:creationId xmlns:p14="http://schemas.microsoft.com/office/powerpoint/2010/main" val="1315781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08B24-2ADB-2C98-ED31-55B671E100FD}"/>
              </a:ext>
            </a:extLst>
          </p:cNvPr>
          <p:cNvSpPr>
            <a:spLocks noGrp="1"/>
          </p:cNvSpPr>
          <p:nvPr>
            <p:ph type="ctrTitle"/>
          </p:nvPr>
        </p:nvSpPr>
        <p:spPr>
          <a:xfrm>
            <a:off x="1262378" y="1169773"/>
            <a:ext cx="6619243" cy="2870161"/>
          </a:xfrm>
        </p:spPr>
        <p:txBody>
          <a:bodyPr anchor="b">
            <a:normAutofit/>
          </a:bodyPr>
          <a:lstStyle/>
          <a:p>
            <a:pPr algn="ctr"/>
            <a:r>
              <a:rPr lang="en-US" dirty="0">
                <a:solidFill>
                  <a:schemeClr val="tx1"/>
                </a:solidFill>
              </a:rPr>
              <a:t>    Child SSI Benefits</a:t>
            </a:r>
            <a:br>
              <a:rPr lang="en-US" dirty="0">
                <a:solidFill>
                  <a:schemeClr val="tx1"/>
                </a:solidFill>
              </a:rPr>
            </a:br>
            <a:endParaRPr lang="en-US" dirty="0">
              <a:solidFill>
                <a:schemeClr val="tx1"/>
              </a:solidFill>
            </a:endParaRPr>
          </a:p>
        </p:txBody>
      </p:sp>
      <p:sp>
        <p:nvSpPr>
          <p:cNvPr id="3" name="Subtitle 2">
            <a:extLst>
              <a:ext uri="{FF2B5EF4-FFF2-40B4-BE49-F238E27FC236}">
                <a16:creationId xmlns:a16="http://schemas.microsoft.com/office/drawing/2014/main" id="{61B4EECE-BB59-8644-FF1E-D1200EE45267}"/>
              </a:ext>
            </a:extLst>
          </p:cNvPr>
          <p:cNvSpPr>
            <a:spLocks noGrp="1"/>
          </p:cNvSpPr>
          <p:nvPr>
            <p:ph type="subTitle" idx="1"/>
          </p:nvPr>
        </p:nvSpPr>
        <p:spPr>
          <a:xfrm>
            <a:off x="1262378" y="4293441"/>
            <a:ext cx="6619243" cy="1234148"/>
          </a:xfrm>
        </p:spPr>
        <p:txBody>
          <a:bodyPr>
            <a:normAutofit/>
          </a:bodyPr>
          <a:lstStyle/>
          <a:p>
            <a:pPr algn="ctr"/>
            <a:r>
              <a:rPr lang="en-US" sz="2800" dirty="0"/>
              <a:t>Income and Medical Requirements</a:t>
            </a:r>
          </a:p>
        </p:txBody>
      </p:sp>
    </p:spTree>
    <p:extLst>
      <p:ext uri="{BB962C8B-B14F-4D97-AF65-F5344CB8AC3E}">
        <p14:creationId xmlns:p14="http://schemas.microsoft.com/office/powerpoint/2010/main" val="4229833997"/>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n-US"/>
            </a:p>
          </p:txBody>
        </p:sp>
      </p:grpSp>
      <p:sp>
        <p:nvSpPr>
          <p:cNvPr id="2" name="Title 1">
            <a:extLst>
              <a:ext uri="{FF2B5EF4-FFF2-40B4-BE49-F238E27FC236}">
                <a16:creationId xmlns:a16="http://schemas.microsoft.com/office/drawing/2014/main" id="{32AB0669-E341-C8DA-B612-A07A44C94E85}"/>
              </a:ext>
            </a:extLst>
          </p:cNvPr>
          <p:cNvSpPr>
            <a:spLocks noGrp="1"/>
          </p:cNvSpPr>
          <p:nvPr>
            <p:ph type="title"/>
          </p:nvPr>
        </p:nvSpPr>
        <p:spPr>
          <a:xfrm>
            <a:off x="750279" y="1209957"/>
            <a:ext cx="2275935" cy="4438087"/>
          </a:xfrm>
        </p:spPr>
        <p:txBody>
          <a:bodyPr anchor="ctr">
            <a:normAutofit/>
          </a:bodyPr>
          <a:lstStyle/>
          <a:p>
            <a:pPr algn="r"/>
            <a:r>
              <a:rPr lang="en-US" sz="2800">
                <a:solidFill>
                  <a:schemeClr val="tx1"/>
                </a:solidFill>
              </a:rPr>
              <a:t>Child SSI Benefits: Income &amp; Resource Test</a:t>
            </a:r>
          </a:p>
        </p:txBody>
      </p:sp>
      <p:sp>
        <p:nvSpPr>
          <p:cNvPr id="3" name="Content Placeholder 2">
            <a:extLst>
              <a:ext uri="{FF2B5EF4-FFF2-40B4-BE49-F238E27FC236}">
                <a16:creationId xmlns:a16="http://schemas.microsoft.com/office/drawing/2014/main" id="{C86C958D-CE34-B575-5391-665140CD1E18}"/>
              </a:ext>
            </a:extLst>
          </p:cNvPr>
          <p:cNvSpPr>
            <a:spLocks noGrp="1"/>
          </p:cNvSpPr>
          <p:nvPr>
            <p:ph idx="1"/>
          </p:nvPr>
        </p:nvSpPr>
        <p:spPr>
          <a:xfrm>
            <a:off x="3508818" y="1059025"/>
            <a:ext cx="3976641" cy="4739950"/>
          </a:xfrm>
        </p:spPr>
        <p:txBody>
          <a:bodyPr anchor="ctr">
            <a:normAutofit/>
          </a:bodyPr>
          <a:lstStyle/>
          <a:p>
            <a:pPr marL="0" indent="0">
              <a:buNone/>
            </a:pPr>
            <a:r>
              <a:rPr lang="en-US" b="1">
                <a:solidFill>
                  <a:schemeClr val="tx1"/>
                </a:solidFill>
                <a:latin typeface="Aptos" panose="020B0004020202020204" pitchFamily="34" charset="0"/>
              </a:rPr>
              <a:t>When determining SSI benefits for children under 18, Social Security considers the following</a:t>
            </a:r>
          </a:p>
          <a:p>
            <a:r>
              <a:rPr lang="en-US" b="1">
                <a:solidFill>
                  <a:schemeClr val="tx1"/>
                </a:solidFill>
                <a:latin typeface="Aptos" panose="020B0004020202020204" pitchFamily="34" charset="0"/>
              </a:rPr>
              <a:t>Income and Resources for the child </a:t>
            </a:r>
            <a:r>
              <a:rPr lang="en-US" b="1" u="sng">
                <a:solidFill>
                  <a:schemeClr val="tx1"/>
                </a:solidFill>
                <a:latin typeface="Aptos" panose="020B0004020202020204" pitchFamily="34" charset="0"/>
              </a:rPr>
              <a:t>and</a:t>
            </a:r>
            <a:r>
              <a:rPr lang="en-US" b="1">
                <a:solidFill>
                  <a:schemeClr val="tx1"/>
                </a:solidFill>
                <a:latin typeface="Aptos" panose="020B0004020202020204" pitchFamily="34" charset="0"/>
              </a:rPr>
              <a:t> the family in the household. If the income and resources exceed the amount allowed.  SSA will deny the child’s application for SSI payments. </a:t>
            </a:r>
          </a:p>
          <a:p>
            <a:r>
              <a:rPr lang="en-US" b="1">
                <a:solidFill>
                  <a:schemeClr val="tx1"/>
                </a:solidFill>
                <a:latin typeface="Aptos" panose="020B0004020202020204" pitchFamily="34" charset="0"/>
              </a:rPr>
              <a:t>SSA limits the monthly SSI payment to $30 when children are in a medical facility and health insurance pays for their care.</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35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n-US"/>
            </a:p>
          </p:txBody>
        </p:sp>
      </p:grpSp>
      <p:sp>
        <p:nvSpPr>
          <p:cNvPr id="2" name="Title 1">
            <a:extLst>
              <a:ext uri="{FF2B5EF4-FFF2-40B4-BE49-F238E27FC236}">
                <a16:creationId xmlns:a16="http://schemas.microsoft.com/office/drawing/2014/main" id="{09CE0C96-2521-3A56-3B15-34C1584C9F02}"/>
              </a:ext>
            </a:extLst>
          </p:cNvPr>
          <p:cNvSpPr>
            <a:spLocks noGrp="1"/>
          </p:cNvSpPr>
          <p:nvPr>
            <p:ph type="title"/>
          </p:nvPr>
        </p:nvSpPr>
        <p:spPr>
          <a:xfrm>
            <a:off x="750279" y="1209957"/>
            <a:ext cx="2275935" cy="4438087"/>
          </a:xfrm>
        </p:spPr>
        <p:txBody>
          <a:bodyPr anchor="ctr">
            <a:normAutofit/>
          </a:bodyPr>
          <a:lstStyle/>
          <a:p>
            <a:pPr algn="r"/>
            <a:r>
              <a:rPr lang="en-US" sz="2400">
                <a:solidFill>
                  <a:schemeClr val="tx1"/>
                </a:solidFill>
              </a:rPr>
              <a:t>Child SSI Benefits: Medical Requirements</a:t>
            </a:r>
          </a:p>
        </p:txBody>
      </p:sp>
      <p:sp>
        <p:nvSpPr>
          <p:cNvPr id="3" name="Content Placeholder 2">
            <a:extLst>
              <a:ext uri="{FF2B5EF4-FFF2-40B4-BE49-F238E27FC236}">
                <a16:creationId xmlns:a16="http://schemas.microsoft.com/office/drawing/2014/main" id="{CB4BF99F-D0CE-BC70-0F8F-07C1DFD3D678}"/>
              </a:ext>
            </a:extLst>
          </p:cNvPr>
          <p:cNvSpPr>
            <a:spLocks noGrp="1"/>
          </p:cNvSpPr>
          <p:nvPr>
            <p:ph idx="1"/>
          </p:nvPr>
        </p:nvSpPr>
        <p:spPr>
          <a:xfrm>
            <a:off x="3508818" y="838200"/>
            <a:ext cx="3976641" cy="5410200"/>
          </a:xfrm>
        </p:spPr>
        <p:txBody>
          <a:bodyPr anchor="ctr">
            <a:normAutofit/>
          </a:bodyPr>
          <a:lstStyle/>
          <a:p>
            <a:pPr>
              <a:lnSpc>
                <a:spcPct val="90000"/>
              </a:lnSpc>
            </a:pPr>
            <a:r>
              <a:rPr lang="en-US" sz="1400" b="1" dirty="0">
                <a:solidFill>
                  <a:schemeClr val="tx1"/>
                </a:solidFill>
                <a:latin typeface="Aptos" panose="020B0004020202020204" pitchFamily="34" charset="0"/>
              </a:rPr>
              <a:t>The child must have a medical condition or a combination of conditions, that results in “marked and severe functional limitations.” This means that the condition(s) must very seriously limit the child’s activities</a:t>
            </a:r>
          </a:p>
          <a:p>
            <a:pPr>
              <a:lnSpc>
                <a:spcPct val="90000"/>
              </a:lnSpc>
            </a:pPr>
            <a:r>
              <a:rPr lang="en-US" sz="1400" b="1" dirty="0">
                <a:solidFill>
                  <a:schemeClr val="tx1"/>
                </a:solidFill>
                <a:latin typeface="Aptos" panose="020B0004020202020204" pitchFamily="34" charset="0"/>
              </a:rPr>
              <a:t>The child’s condition(s) must have been disabling or be expected to be disabling for at least 12 months; or the condition(s) must be expected to result in death.</a:t>
            </a:r>
          </a:p>
          <a:p>
            <a:pPr>
              <a:lnSpc>
                <a:spcPct val="90000"/>
              </a:lnSpc>
            </a:pPr>
            <a:r>
              <a:rPr lang="en-US" sz="1400" b="1" i="0" dirty="0">
                <a:solidFill>
                  <a:schemeClr val="tx1"/>
                </a:solidFill>
                <a:effectLst/>
                <a:latin typeface="Aptos" panose="020B0004020202020204" pitchFamily="34" charset="0"/>
              </a:rPr>
              <a:t>SSA considers how a child functions in activities in terms of six areas in what a child can or cannot do. The areas considered are:</a:t>
            </a:r>
          </a:p>
          <a:p>
            <a:pPr>
              <a:lnSpc>
                <a:spcPct val="90000"/>
              </a:lnSpc>
              <a:buFont typeface="Arial" panose="020B0604020202020204" pitchFamily="34" charset="0"/>
              <a:buChar char="•"/>
            </a:pPr>
            <a:r>
              <a:rPr lang="en-US" sz="1400" b="1" dirty="0">
                <a:solidFill>
                  <a:schemeClr val="tx1"/>
                </a:solidFill>
                <a:latin typeface="Aptos" panose="020B0004020202020204" pitchFamily="34" charset="0"/>
              </a:rPr>
              <a:t>		</a:t>
            </a:r>
            <a:r>
              <a:rPr lang="en-US" sz="1400" b="1" i="0" dirty="0">
                <a:solidFill>
                  <a:schemeClr val="tx1"/>
                </a:solidFill>
                <a:effectLst/>
                <a:latin typeface="Aptos" panose="020B0004020202020204" pitchFamily="34" charset="0"/>
              </a:rPr>
              <a:t>Acquiring and using information</a:t>
            </a:r>
          </a:p>
          <a:p>
            <a:pPr>
              <a:lnSpc>
                <a:spcPct val="90000"/>
              </a:lnSpc>
              <a:buFont typeface="Arial" panose="020B0604020202020204" pitchFamily="34" charset="0"/>
              <a:buChar char="•"/>
            </a:pPr>
            <a:r>
              <a:rPr lang="en-US" sz="1400" b="1" dirty="0">
                <a:solidFill>
                  <a:schemeClr val="tx1"/>
                </a:solidFill>
                <a:latin typeface="Aptos" panose="020B0004020202020204" pitchFamily="34" charset="0"/>
              </a:rPr>
              <a:t>		</a:t>
            </a:r>
            <a:r>
              <a:rPr lang="en-US" sz="1400" b="1" i="0" dirty="0">
                <a:solidFill>
                  <a:schemeClr val="tx1"/>
                </a:solidFill>
                <a:effectLst/>
                <a:latin typeface="Aptos" panose="020B0004020202020204" pitchFamily="34" charset="0"/>
              </a:rPr>
              <a:t>Attending and completing tasks;</a:t>
            </a:r>
          </a:p>
          <a:p>
            <a:pPr>
              <a:lnSpc>
                <a:spcPct val="90000"/>
              </a:lnSpc>
              <a:buFont typeface="Arial" panose="020B0604020202020204" pitchFamily="34" charset="0"/>
              <a:buChar char="•"/>
            </a:pPr>
            <a:r>
              <a:rPr lang="en-US" sz="1400" b="1" dirty="0">
                <a:solidFill>
                  <a:schemeClr val="tx1"/>
                </a:solidFill>
                <a:latin typeface="Aptos" panose="020B0004020202020204" pitchFamily="34" charset="0"/>
              </a:rPr>
              <a:t>		</a:t>
            </a:r>
            <a:r>
              <a:rPr lang="en-US" sz="1400" b="1" i="0" dirty="0">
                <a:solidFill>
                  <a:schemeClr val="tx1"/>
                </a:solidFill>
                <a:effectLst/>
                <a:latin typeface="Aptos" panose="020B0004020202020204" pitchFamily="34" charset="0"/>
              </a:rPr>
              <a:t>Interacting and relating with others;</a:t>
            </a:r>
          </a:p>
          <a:p>
            <a:pPr>
              <a:lnSpc>
                <a:spcPct val="90000"/>
              </a:lnSpc>
              <a:buFont typeface="Arial" panose="020B0604020202020204" pitchFamily="34" charset="0"/>
              <a:buChar char="•"/>
            </a:pPr>
            <a:r>
              <a:rPr lang="en-US" sz="1400" b="1" dirty="0">
                <a:solidFill>
                  <a:schemeClr val="tx1"/>
                </a:solidFill>
                <a:latin typeface="Aptos" panose="020B0004020202020204" pitchFamily="34" charset="0"/>
              </a:rPr>
              <a:t>		</a:t>
            </a:r>
            <a:r>
              <a:rPr lang="en-US" sz="1400" b="1" i="0" dirty="0">
                <a:solidFill>
                  <a:schemeClr val="tx1"/>
                </a:solidFill>
                <a:effectLst/>
                <a:latin typeface="Aptos" panose="020B0004020202020204" pitchFamily="34" charset="0"/>
              </a:rPr>
              <a:t>Moving about and manipulating 			objects;</a:t>
            </a:r>
          </a:p>
          <a:p>
            <a:pPr>
              <a:lnSpc>
                <a:spcPct val="90000"/>
              </a:lnSpc>
              <a:buFont typeface="Arial" panose="020B0604020202020204" pitchFamily="34" charset="0"/>
              <a:buChar char="•"/>
            </a:pPr>
            <a:r>
              <a:rPr lang="en-US" sz="1400" b="1" dirty="0">
                <a:solidFill>
                  <a:schemeClr val="tx1"/>
                </a:solidFill>
                <a:latin typeface="Aptos" panose="020B0004020202020204" pitchFamily="34" charset="0"/>
              </a:rPr>
              <a:t>		</a:t>
            </a:r>
            <a:r>
              <a:rPr lang="en-US" sz="1400" b="1" i="0" dirty="0">
                <a:solidFill>
                  <a:schemeClr val="tx1"/>
                </a:solidFill>
                <a:effectLst/>
                <a:latin typeface="Aptos" panose="020B0004020202020204" pitchFamily="34" charset="0"/>
              </a:rPr>
              <a:t>Caring for oneself; and</a:t>
            </a:r>
          </a:p>
          <a:p>
            <a:pPr>
              <a:lnSpc>
                <a:spcPct val="90000"/>
              </a:lnSpc>
              <a:buFont typeface="Arial" panose="020B0604020202020204" pitchFamily="34" charset="0"/>
              <a:buChar char="•"/>
            </a:pPr>
            <a:r>
              <a:rPr lang="en-US" sz="1400" b="1" dirty="0">
                <a:solidFill>
                  <a:schemeClr val="tx1"/>
                </a:solidFill>
                <a:latin typeface="Aptos" panose="020B0004020202020204" pitchFamily="34" charset="0"/>
              </a:rPr>
              <a:t>		</a:t>
            </a:r>
            <a:r>
              <a:rPr lang="en-US" sz="1400" b="1" i="0" dirty="0">
                <a:solidFill>
                  <a:schemeClr val="tx1"/>
                </a:solidFill>
                <a:effectLst/>
                <a:latin typeface="Aptos" panose="020B0004020202020204" pitchFamily="34" charset="0"/>
              </a:rPr>
              <a:t>Health and physical well-being.</a:t>
            </a:r>
          </a:p>
          <a:p>
            <a:pPr>
              <a:lnSpc>
                <a:spcPct val="90000"/>
              </a:lnSpc>
            </a:pPr>
            <a:endParaRPr lang="en-US" sz="1300" b="1" dirty="0">
              <a:solidFill>
                <a:schemeClr val="tx1"/>
              </a:solidFill>
              <a:latin typeface="Aptos" panose="020B0004020202020204" pitchFamily="34" charset="0"/>
            </a:endParaRP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996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2000"/>
                <a:hueMod val="96000"/>
                <a:satMod val="128000"/>
                <a:lumMod val="114000"/>
              </a:schemeClr>
            </a:gs>
            <a:gs pos="100000">
              <a:schemeClr val="bg2">
                <a:shade val="62000"/>
                <a:hueMod val="100000"/>
                <a:satMod val="134000"/>
                <a:lumMod val="5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6368213" y="1797517"/>
            <a:ext cx="2474555"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22" name="Freeform: Shape 21">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9144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grpSp>
        <p:nvGrpSpPr>
          <p:cNvPr id="14" name="Group 13">
            <a:extLst>
              <a:ext uri="{FF2B5EF4-FFF2-40B4-BE49-F238E27FC236}">
                <a16:creationId xmlns:a16="http://schemas.microsoft.com/office/drawing/2014/main" id="{992A2039-50D4-4D49-A79F-C82A1D9131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15" name="Rectangle 14">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23"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txBody>
            <a:bodyPr/>
            <a:lstStyle/>
            <a:p>
              <a:endParaRPr lang="en-US"/>
            </a:p>
          </p:txBody>
        </p:sp>
      </p:grpSp>
      <p:sp>
        <p:nvSpPr>
          <p:cNvPr id="2" name="Title 1">
            <a:extLst>
              <a:ext uri="{FF2B5EF4-FFF2-40B4-BE49-F238E27FC236}">
                <a16:creationId xmlns:a16="http://schemas.microsoft.com/office/drawing/2014/main" id="{50918EF5-AE4E-195B-1267-BF7E65ED4478}"/>
              </a:ext>
            </a:extLst>
          </p:cNvPr>
          <p:cNvSpPr>
            <a:spLocks noGrp="1"/>
          </p:cNvSpPr>
          <p:nvPr>
            <p:ph type="title"/>
          </p:nvPr>
        </p:nvSpPr>
        <p:spPr>
          <a:xfrm>
            <a:off x="1262378" y="838200"/>
            <a:ext cx="6619244" cy="977902"/>
          </a:xfrm>
        </p:spPr>
        <p:txBody>
          <a:bodyPr>
            <a:normAutofit/>
          </a:bodyPr>
          <a:lstStyle/>
          <a:p>
            <a:pPr algn="ctr">
              <a:lnSpc>
                <a:spcPct val="90000"/>
              </a:lnSpc>
            </a:pPr>
            <a:r>
              <a:rPr lang="en-US">
                <a:solidFill>
                  <a:srgbClr val="EBEBEB"/>
                </a:solidFill>
              </a:rPr>
              <a:t>Child SSI Benefits: </a:t>
            </a:r>
            <a:br>
              <a:rPr lang="en-US">
                <a:solidFill>
                  <a:srgbClr val="EBEBEB"/>
                </a:solidFill>
              </a:rPr>
            </a:br>
            <a:r>
              <a:rPr lang="en-US">
                <a:solidFill>
                  <a:srgbClr val="EBEBEB"/>
                </a:solidFill>
              </a:rPr>
              <a:t>After Age 18</a:t>
            </a:r>
          </a:p>
        </p:txBody>
      </p:sp>
      <p:sp>
        <p:nvSpPr>
          <p:cNvPr id="3" name="Content Placeholder 2">
            <a:extLst>
              <a:ext uri="{FF2B5EF4-FFF2-40B4-BE49-F238E27FC236}">
                <a16:creationId xmlns:a16="http://schemas.microsoft.com/office/drawing/2014/main" id="{F7330CE9-CC44-4041-5A47-55CBF59901D8}"/>
              </a:ext>
            </a:extLst>
          </p:cNvPr>
          <p:cNvSpPr>
            <a:spLocks noGrp="1"/>
          </p:cNvSpPr>
          <p:nvPr>
            <p:ph idx="1"/>
          </p:nvPr>
        </p:nvSpPr>
        <p:spPr>
          <a:xfrm>
            <a:off x="1262378" y="2757942"/>
            <a:ext cx="6619244" cy="3261857"/>
          </a:xfrm>
        </p:spPr>
        <p:txBody>
          <a:bodyPr>
            <a:normAutofit/>
          </a:bodyPr>
          <a:lstStyle/>
          <a:p>
            <a:pPr>
              <a:lnSpc>
                <a:spcPct val="90000"/>
              </a:lnSpc>
            </a:pPr>
            <a:r>
              <a:rPr lang="en-US" sz="1600" b="1">
                <a:solidFill>
                  <a:srgbClr val="404040"/>
                </a:solidFill>
                <a:latin typeface="Aptos" panose="020B0004020202020204" pitchFamily="34" charset="0"/>
              </a:rPr>
              <a:t>When a child becomes an adult at age 18, SSA uses different medical and non-medical rules when deciding if an adult can get SSI disability payments. Income and resources of family members, except of a spouse are not counted when deciding whether an adult meets the financial limits for SSI. SSA counts only the adult’s and spouse’s income and resources. </a:t>
            </a:r>
          </a:p>
          <a:p>
            <a:pPr>
              <a:lnSpc>
                <a:spcPct val="90000"/>
              </a:lnSpc>
            </a:pPr>
            <a:r>
              <a:rPr lang="en-US" sz="1600" b="1">
                <a:solidFill>
                  <a:srgbClr val="404040"/>
                </a:solidFill>
                <a:latin typeface="Aptos" panose="020B0004020202020204" pitchFamily="34" charset="0"/>
              </a:rPr>
              <a:t>If a child is already receiving SSI payments, SSA will review the child’s medical condition when they turn age 18. They use the adult disability rules to decide whether the 18-year-old is eligible for SSI. </a:t>
            </a:r>
          </a:p>
          <a:p>
            <a:pPr>
              <a:lnSpc>
                <a:spcPct val="90000"/>
              </a:lnSpc>
            </a:pPr>
            <a:r>
              <a:rPr lang="en-US" sz="1600" b="1">
                <a:solidFill>
                  <a:srgbClr val="404040"/>
                </a:solidFill>
                <a:latin typeface="Aptos" panose="020B0004020202020204" pitchFamily="34" charset="0"/>
              </a:rPr>
              <a:t>If the child wasn’t eligible for SSI before their 18th birthday because the parents had too much income or too many resources, they may become eligible for SSI at age 18.</a:t>
            </a:r>
          </a:p>
        </p:txBody>
      </p:sp>
    </p:spTree>
    <p:extLst>
      <p:ext uri="{BB962C8B-B14F-4D97-AF65-F5344CB8AC3E}">
        <p14:creationId xmlns:p14="http://schemas.microsoft.com/office/powerpoint/2010/main" val="57508059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FF792-F8B9-7809-8CD7-2C67458FE66A}"/>
              </a:ext>
            </a:extLst>
          </p:cNvPr>
          <p:cNvSpPr>
            <a:spLocks noGrp="1"/>
          </p:cNvSpPr>
          <p:nvPr>
            <p:ph type="ctrTitle"/>
          </p:nvPr>
        </p:nvSpPr>
        <p:spPr>
          <a:xfrm>
            <a:off x="1257713" y="1905000"/>
            <a:ext cx="6619244" cy="2677648"/>
          </a:xfrm>
        </p:spPr>
        <p:txBody>
          <a:bodyPr/>
          <a:lstStyle/>
          <a:p>
            <a:pPr algn="ctr"/>
            <a:r>
              <a:rPr lang="en-US" dirty="0"/>
              <a:t>SSDI Disabled Adult Child (DAC)</a:t>
            </a:r>
          </a:p>
        </p:txBody>
      </p:sp>
    </p:spTree>
    <p:extLst>
      <p:ext uri="{BB962C8B-B14F-4D97-AF65-F5344CB8AC3E}">
        <p14:creationId xmlns:p14="http://schemas.microsoft.com/office/powerpoint/2010/main" val="3249190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F212D2F1-3944-4942-A23E-17C20535F8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9144000" cy="6867027"/>
            <a:chOff x="0" y="-2373"/>
            <a:chExt cx="12192000" cy="6867027"/>
          </a:xfrm>
        </p:grpSpPr>
        <p:sp>
          <p:nvSpPr>
            <p:cNvPr id="33" name="Rectangle 32">
              <a:extLst>
                <a:ext uri="{FF2B5EF4-FFF2-40B4-BE49-F238E27FC236}">
                  <a16:creationId xmlns:a16="http://schemas.microsoft.com/office/drawing/2014/main" id="{C2BD51DF-3A5A-455D-A32B-B9EB43BB62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4" name="Oval 33">
              <a:extLst>
                <a:ext uri="{FF2B5EF4-FFF2-40B4-BE49-F238E27FC236}">
                  <a16:creationId xmlns:a16="http://schemas.microsoft.com/office/drawing/2014/main" id="{1384515A-3472-4B9A-94E5-0C10F2E945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Oval 34">
              <a:extLst>
                <a:ext uri="{FF2B5EF4-FFF2-40B4-BE49-F238E27FC236}">
                  <a16:creationId xmlns:a16="http://schemas.microsoft.com/office/drawing/2014/main" id="{B126D553-ECE7-4AA9-884B-0DD8B582B8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Oval 35">
              <a:extLst>
                <a:ext uri="{FF2B5EF4-FFF2-40B4-BE49-F238E27FC236}">
                  <a16:creationId xmlns:a16="http://schemas.microsoft.com/office/drawing/2014/main" id="{2D213F7E-17AD-4118-939D-4918F688D9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Oval 36">
              <a:extLst>
                <a:ext uri="{FF2B5EF4-FFF2-40B4-BE49-F238E27FC236}">
                  <a16:creationId xmlns:a16="http://schemas.microsoft.com/office/drawing/2014/main" id="{F344C32A-36E8-45AB-8FB2-25D57CCE2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Oval 37">
              <a:extLst>
                <a:ext uri="{FF2B5EF4-FFF2-40B4-BE49-F238E27FC236}">
                  <a16:creationId xmlns:a16="http://schemas.microsoft.com/office/drawing/2014/main" id="{87226FBE-D2E1-4443-8DDC-B722AA606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Freeform 5">
              <a:extLst>
                <a:ext uri="{FF2B5EF4-FFF2-40B4-BE49-F238E27FC236}">
                  <a16:creationId xmlns:a16="http://schemas.microsoft.com/office/drawing/2014/main" id="{F62E82E9-3C15-44FB-9474-66002AD62D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40" name="Freeform 5">
              <a:extLst>
                <a:ext uri="{FF2B5EF4-FFF2-40B4-BE49-F238E27FC236}">
                  <a16:creationId xmlns:a16="http://schemas.microsoft.com/office/drawing/2014/main" id="{26F9C1B5-D9B1-4257-93F2-70496F754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en-US"/>
            </a:p>
          </p:txBody>
        </p:sp>
        <p:sp>
          <p:nvSpPr>
            <p:cNvPr id="41" name="Freeform 5">
              <a:extLst>
                <a:ext uri="{FF2B5EF4-FFF2-40B4-BE49-F238E27FC236}">
                  <a16:creationId xmlns:a16="http://schemas.microsoft.com/office/drawing/2014/main" id="{3F015A23-3992-42F6-B909-29DCE7628B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74" name="Rectangle 73">
            <a:extLst>
              <a:ext uri="{FF2B5EF4-FFF2-40B4-BE49-F238E27FC236}">
                <a16:creationId xmlns:a16="http://schemas.microsoft.com/office/drawing/2014/main" id="{197C998A-4074-4935-9519-6467220849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5" name="Rectangle 74">
            <a:extLst>
              <a:ext uri="{FF2B5EF4-FFF2-40B4-BE49-F238E27FC236}">
                <a16:creationId xmlns:a16="http://schemas.microsoft.com/office/drawing/2014/main" id="{ECAF1E58-D170-4EF3-8E1A-992DA3688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6" name="Oval 75">
            <a:extLst>
              <a:ext uri="{FF2B5EF4-FFF2-40B4-BE49-F238E27FC236}">
                <a16:creationId xmlns:a16="http://schemas.microsoft.com/office/drawing/2014/main" id="{3EACCB19-3F29-416E-BD93-24BDDE37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7" name="Oval 76">
            <a:extLst>
              <a:ext uri="{FF2B5EF4-FFF2-40B4-BE49-F238E27FC236}">
                <a16:creationId xmlns:a16="http://schemas.microsoft.com/office/drawing/2014/main" id="{39C41423-F9F7-4333-A541-61582D3D2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8" name="Freeform 5">
            <a:extLst>
              <a:ext uri="{FF2B5EF4-FFF2-40B4-BE49-F238E27FC236}">
                <a16:creationId xmlns:a16="http://schemas.microsoft.com/office/drawing/2014/main" id="{A66DA090-6BD9-45CC-B782-02767069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79" name="Rectangle 78">
            <a:extLst>
              <a:ext uri="{FF2B5EF4-FFF2-40B4-BE49-F238E27FC236}">
                <a16:creationId xmlns:a16="http://schemas.microsoft.com/office/drawing/2014/main" id="{BA9F93AF-9489-4B8A-AA6B-1B00D3CA6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0" name="Freeform 5">
            <a:extLst>
              <a:ext uri="{FF2B5EF4-FFF2-40B4-BE49-F238E27FC236}">
                <a16:creationId xmlns:a16="http://schemas.microsoft.com/office/drawing/2014/main" id="{2F459F0B-865B-481D-9AC3-15C76A336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a:p>
        </p:txBody>
      </p:sp>
      <p:sp>
        <p:nvSpPr>
          <p:cNvPr id="81" name="Freeform 5">
            <a:extLst>
              <a:ext uri="{FF2B5EF4-FFF2-40B4-BE49-F238E27FC236}">
                <a16:creationId xmlns:a16="http://schemas.microsoft.com/office/drawing/2014/main" id="{61CDB3A6-B686-4E1D-AD52-3DC038A45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sp>
        <p:nvSpPr>
          <p:cNvPr id="2" name="Title 1">
            <a:extLst>
              <a:ext uri="{FF2B5EF4-FFF2-40B4-BE49-F238E27FC236}">
                <a16:creationId xmlns:a16="http://schemas.microsoft.com/office/drawing/2014/main" id="{7B87366B-1F92-342B-E26A-C19AD85AADC7}"/>
              </a:ext>
            </a:extLst>
          </p:cNvPr>
          <p:cNvSpPr>
            <a:spLocks noGrp="1"/>
          </p:cNvSpPr>
          <p:nvPr>
            <p:ph type="title"/>
          </p:nvPr>
        </p:nvSpPr>
        <p:spPr>
          <a:xfrm>
            <a:off x="866216" y="973667"/>
            <a:ext cx="2206657" cy="4833745"/>
          </a:xfrm>
        </p:spPr>
        <p:txBody>
          <a:bodyPr vert="horz" lIns="91440" tIns="45720" rIns="91440" bIns="45720" rtlCol="0" anchor="ctr">
            <a:normAutofit/>
          </a:bodyPr>
          <a:lstStyle/>
          <a:p>
            <a:r>
              <a:rPr lang="en-US" sz="3600">
                <a:solidFill>
                  <a:srgbClr val="EBEBEB"/>
                </a:solidFill>
              </a:rPr>
              <a:t>SSDI Disabled Adult Child (DAC)</a:t>
            </a:r>
          </a:p>
        </p:txBody>
      </p:sp>
      <p:sp>
        <p:nvSpPr>
          <p:cNvPr id="82" name="Rectangle 81">
            <a:extLst>
              <a:ext uri="{FF2B5EF4-FFF2-40B4-BE49-F238E27FC236}">
                <a16:creationId xmlns:a16="http://schemas.microsoft.com/office/drawing/2014/main" id="{3D38E400-4F30-481D-A5DC-5AA21A2CB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83" name="TextBox 3">
            <a:extLst>
              <a:ext uri="{FF2B5EF4-FFF2-40B4-BE49-F238E27FC236}">
                <a16:creationId xmlns:a16="http://schemas.microsoft.com/office/drawing/2014/main" id="{0F2512F3-3B0C-7AA8-E27A-682EE60B612A}"/>
              </a:ext>
            </a:extLst>
          </p:cNvPr>
          <p:cNvGraphicFramePr/>
          <p:nvPr>
            <p:extLst>
              <p:ext uri="{D42A27DB-BD31-4B8C-83A1-F6EECF244321}">
                <p14:modId xmlns:p14="http://schemas.microsoft.com/office/powerpoint/2010/main" val="675976104"/>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7584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F212D2F1-3944-4942-A23E-17C20535F8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9144000" cy="6867027"/>
            <a:chOff x="0" y="-2373"/>
            <a:chExt cx="12192000" cy="6867027"/>
          </a:xfrm>
        </p:grpSpPr>
        <p:sp>
          <p:nvSpPr>
            <p:cNvPr id="56" name="Rectangle 55">
              <a:extLst>
                <a:ext uri="{FF2B5EF4-FFF2-40B4-BE49-F238E27FC236}">
                  <a16:creationId xmlns:a16="http://schemas.microsoft.com/office/drawing/2014/main" id="{C2BD51DF-3A5A-455D-A32B-B9EB43BB62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7" name="Oval 56">
              <a:extLst>
                <a:ext uri="{FF2B5EF4-FFF2-40B4-BE49-F238E27FC236}">
                  <a16:creationId xmlns:a16="http://schemas.microsoft.com/office/drawing/2014/main" id="{1384515A-3472-4B9A-94E5-0C10F2E945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8" name="Oval 57">
              <a:extLst>
                <a:ext uri="{FF2B5EF4-FFF2-40B4-BE49-F238E27FC236}">
                  <a16:creationId xmlns:a16="http://schemas.microsoft.com/office/drawing/2014/main" id="{B126D553-ECE7-4AA9-884B-0DD8B582B8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9" name="Oval 58">
              <a:extLst>
                <a:ext uri="{FF2B5EF4-FFF2-40B4-BE49-F238E27FC236}">
                  <a16:creationId xmlns:a16="http://schemas.microsoft.com/office/drawing/2014/main" id="{2D213F7E-17AD-4118-939D-4918F688D9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Oval 59">
              <a:extLst>
                <a:ext uri="{FF2B5EF4-FFF2-40B4-BE49-F238E27FC236}">
                  <a16:creationId xmlns:a16="http://schemas.microsoft.com/office/drawing/2014/main" id="{F344C32A-36E8-45AB-8FB2-25D57CCE2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Oval 60">
              <a:extLst>
                <a:ext uri="{FF2B5EF4-FFF2-40B4-BE49-F238E27FC236}">
                  <a16:creationId xmlns:a16="http://schemas.microsoft.com/office/drawing/2014/main" id="{87226FBE-D2E1-4443-8DDC-B722AA606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Freeform 5">
              <a:extLst>
                <a:ext uri="{FF2B5EF4-FFF2-40B4-BE49-F238E27FC236}">
                  <a16:creationId xmlns:a16="http://schemas.microsoft.com/office/drawing/2014/main" id="{F62E82E9-3C15-44FB-9474-66002AD62D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63" name="Freeform 5">
              <a:extLst>
                <a:ext uri="{FF2B5EF4-FFF2-40B4-BE49-F238E27FC236}">
                  <a16:creationId xmlns:a16="http://schemas.microsoft.com/office/drawing/2014/main" id="{26F9C1B5-D9B1-4257-93F2-70496F754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en-US"/>
            </a:p>
          </p:txBody>
        </p:sp>
        <p:sp>
          <p:nvSpPr>
            <p:cNvPr id="64" name="Freeform 5">
              <a:extLst>
                <a:ext uri="{FF2B5EF4-FFF2-40B4-BE49-F238E27FC236}">
                  <a16:creationId xmlns:a16="http://schemas.microsoft.com/office/drawing/2014/main" id="{3F015A23-3992-42F6-B909-29DCE7628B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66" name="Rectangle 65">
            <a:extLst>
              <a:ext uri="{FF2B5EF4-FFF2-40B4-BE49-F238E27FC236}">
                <a16:creationId xmlns:a16="http://schemas.microsoft.com/office/drawing/2014/main" id="{197C998A-4074-4935-9519-6467220849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8" name="Rectangle 67">
            <a:extLst>
              <a:ext uri="{FF2B5EF4-FFF2-40B4-BE49-F238E27FC236}">
                <a16:creationId xmlns:a16="http://schemas.microsoft.com/office/drawing/2014/main" id="{ECAF1E58-D170-4EF3-8E1A-992DA3688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0" name="Oval 69">
            <a:extLst>
              <a:ext uri="{FF2B5EF4-FFF2-40B4-BE49-F238E27FC236}">
                <a16:creationId xmlns:a16="http://schemas.microsoft.com/office/drawing/2014/main" id="{3EACCB19-3F29-416E-BD93-24BDDE37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2" name="Oval 71">
            <a:extLst>
              <a:ext uri="{FF2B5EF4-FFF2-40B4-BE49-F238E27FC236}">
                <a16:creationId xmlns:a16="http://schemas.microsoft.com/office/drawing/2014/main" id="{39C41423-F9F7-4333-A541-61582D3D2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4" name="Freeform 5">
            <a:extLst>
              <a:ext uri="{FF2B5EF4-FFF2-40B4-BE49-F238E27FC236}">
                <a16:creationId xmlns:a16="http://schemas.microsoft.com/office/drawing/2014/main" id="{A66DA090-6BD9-45CC-B782-02767069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76" name="Rectangle 75">
            <a:extLst>
              <a:ext uri="{FF2B5EF4-FFF2-40B4-BE49-F238E27FC236}">
                <a16:creationId xmlns:a16="http://schemas.microsoft.com/office/drawing/2014/main" id="{BA9F93AF-9489-4B8A-AA6B-1B00D3CA6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8" name="Freeform 5">
            <a:extLst>
              <a:ext uri="{FF2B5EF4-FFF2-40B4-BE49-F238E27FC236}">
                <a16:creationId xmlns:a16="http://schemas.microsoft.com/office/drawing/2014/main" id="{2F459F0B-865B-481D-9AC3-15C76A336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a:p>
        </p:txBody>
      </p:sp>
      <p:sp>
        <p:nvSpPr>
          <p:cNvPr id="80" name="Freeform 5">
            <a:extLst>
              <a:ext uri="{FF2B5EF4-FFF2-40B4-BE49-F238E27FC236}">
                <a16:creationId xmlns:a16="http://schemas.microsoft.com/office/drawing/2014/main" id="{61CDB3A6-B686-4E1D-AD52-3DC038A45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sp>
        <p:nvSpPr>
          <p:cNvPr id="2" name="Title 1">
            <a:extLst>
              <a:ext uri="{FF2B5EF4-FFF2-40B4-BE49-F238E27FC236}">
                <a16:creationId xmlns:a16="http://schemas.microsoft.com/office/drawing/2014/main" id="{2DAA2789-55F9-FF24-459F-87A3B58A3326}"/>
              </a:ext>
            </a:extLst>
          </p:cNvPr>
          <p:cNvSpPr>
            <a:spLocks noGrp="1"/>
          </p:cNvSpPr>
          <p:nvPr>
            <p:ph type="title"/>
          </p:nvPr>
        </p:nvSpPr>
        <p:spPr>
          <a:xfrm>
            <a:off x="866216" y="973667"/>
            <a:ext cx="2206657" cy="4833745"/>
          </a:xfrm>
        </p:spPr>
        <p:txBody>
          <a:bodyPr vert="horz" lIns="91440" tIns="45720" rIns="91440" bIns="45720" rtlCol="0" anchor="ctr">
            <a:normAutofit/>
          </a:bodyPr>
          <a:lstStyle/>
          <a:p>
            <a:r>
              <a:rPr lang="en-US" sz="3600">
                <a:solidFill>
                  <a:srgbClr val="EBEBEB"/>
                </a:solidFill>
              </a:rPr>
              <a:t>SSDI Disabled Adult Child (DAC) </a:t>
            </a:r>
          </a:p>
        </p:txBody>
      </p:sp>
      <p:sp>
        <p:nvSpPr>
          <p:cNvPr id="82" name="Rectangle 81">
            <a:extLst>
              <a:ext uri="{FF2B5EF4-FFF2-40B4-BE49-F238E27FC236}">
                <a16:creationId xmlns:a16="http://schemas.microsoft.com/office/drawing/2014/main" id="{3D38E400-4F30-481D-A5DC-5AA21A2CB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0" name="TextBox 3">
            <a:extLst>
              <a:ext uri="{FF2B5EF4-FFF2-40B4-BE49-F238E27FC236}">
                <a16:creationId xmlns:a16="http://schemas.microsoft.com/office/drawing/2014/main" id="{F559F884-1720-D0F8-4F70-45F25EC10AE9}"/>
              </a:ext>
            </a:extLst>
          </p:cNvPr>
          <p:cNvGraphicFramePr/>
          <p:nvPr>
            <p:extLst>
              <p:ext uri="{D42A27DB-BD31-4B8C-83A1-F6EECF244321}">
                <p14:modId xmlns:p14="http://schemas.microsoft.com/office/powerpoint/2010/main" val="3839601649"/>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9333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65779281-7937-47A5-9678-B6FDAD972A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9144000" cy="6867027"/>
            <a:chOff x="0" y="-2373"/>
            <a:chExt cx="12192000" cy="6867027"/>
          </a:xfrm>
        </p:grpSpPr>
        <p:sp>
          <p:nvSpPr>
            <p:cNvPr id="34" name="Rectangle 33">
              <a:extLst>
                <a:ext uri="{FF2B5EF4-FFF2-40B4-BE49-F238E27FC236}">
                  <a16:creationId xmlns:a16="http://schemas.microsoft.com/office/drawing/2014/main" id="{3C6A5F94-EA1E-47C7-A6EE-BBF381891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5" name="Oval 34">
              <a:extLst>
                <a:ext uri="{FF2B5EF4-FFF2-40B4-BE49-F238E27FC236}">
                  <a16:creationId xmlns:a16="http://schemas.microsoft.com/office/drawing/2014/main" id="{A45E2F18-3105-4F3B-99FD-83B4793DA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Oval 35">
              <a:extLst>
                <a:ext uri="{FF2B5EF4-FFF2-40B4-BE49-F238E27FC236}">
                  <a16:creationId xmlns:a16="http://schemas.microsoft.com/office/drawing/2014/main" id="{1381AF66-114C-4563-B095-288F42CCB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Oval 36">
              <a:extLst>
                <a:ext uri="{FF2B5EF4-FFF2-40B4-BE49-F238E27FC236}">
                  <a16:creationId xmlns:a16="http://schemas.microsoft.com/office/drawing/2014/main" id="{747F9408-6CFC-4676-AD20-F02C796EB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Oval 37">
              <a:extLst>
                <a:ext uri="{FF2B5EF4-FFF2-40B4-BE49-F238E27FC236}">
                  <a16:creationId xmlns:a16="http://schemas.microsoft.com/office/drawing/2014/main" id="{A7ADB05A-D37F-413A-B91E-5BB1FF6289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Oval 38">
              <a:extLst>
                <a:ext uri="{FF2B5EF4-FFF2-40B4-BE49-F238E27FC236}">
                  <a16:creationId xmlns:a16="http://schemas.microsoft.com/office/drawing/2014/main" id="{8654F3E1-5DC0-4E84-B666-997F05FA0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Freeform 5">
              <a:extLst>
                <a:ext uri="{FF2B5EF4-FFF2-40B4-BE49-F238E27FC236}">
                  <a16:creationId xmlns:a16="http://schemas.microsoft.com/office/drawing/2014/main" id="{6705C03F-F9C3-432E-8D6A-7396A5D23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41" name="Freeform 5">
              <a:extLst>
                <a:ext uri="{FF2B5EF4-FFF2-40B4-BE49-F238E27FC236}">
                  <a16:creationId xmlns:a16="http://schemas.microsoft.com/office/drawing/2014/main" id="{A9832115-0F55-42D3-9A09-385BD837D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en-US"/>
            </a:p>
          </p:txBody>
        </p:sp>
        <p:sp>
          <p:nvSpPr>
            <p:cNvPr id="42" name="Freeform 5">
              <a:extLst>
                <a:ext uri="{FF2B5EF4-FFF2-40B4-BE49-F238E27FC236}">
                  <a16:creationId xmlns:a16="http://schemas.microsoft.com/office/drawing/2014/main" id="{E7DA4E2E-EF02-4DA8-B2D4-458977719B4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44" name="Rectangle 43">
            <a:extLst>
              <a:ext uri="{FF2B5EF4-FFF2-40B4-BE49-F238E27FC236}">
                <a16:creationId xmlns:a16="http://schemas.microsoft.com/office/drawing/2014/main" id="{4E7CA534-C00D-4395-B324-C66C955E5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46" name="Rectangle 45">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50" name="Group 49">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51" name="Rectangle 50">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52"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n-US"/>
            </a:p>
          </p:txBody>
        </p:sp>
      </p:grpSp>
      <p:sp>
        <p:nvSpPr>
          <p:cNvPr id="2" name="Title 1">
            <a:extLst>
              <a:ext uri="{FF2B5EF4-FFF2-40B4-BE49-F238E27FC236}">
                <a16:creationId xmlns:a16="http://schemas.microsoft.com/office/drawing/2014/main" id="{D2DFED4E-C639-C921-5997-EF023986DD76}"/>
              </a:ext>
            </a:extLst>
          </p:cNvPr>
          <p:cNvSpPr>
            <a:spLocks noGrp="1"/>
          </p:cNvSpPr>
          <p:nvPr>
            <p:ph type="title"/>
          </p:nvPr>
        </p:nvSpPr>
        <p:spPr>
          <a:xfrm>
            <a:off x="750279" y="1209957"/>
            <a:ext cx="2275935" cy="4438087"/>
          </a:xfrm>
        </p:spPr>
        <p:txBody>
          <a:bodyPr vert="horz" lIns="91440" tIns="45720" rIns="91440" bIns="45720" rtlCol="0" anchor="ctr">
            <a:normAutofit/>
          </a:bodyPr>
          <a:lstStyle/>
          <a:p>
            <a:pPr algn="r"/>
            <a:r>
              <a:rPr lang="en-US" sz="2800" dirty="0">
                <a:solidFill>
                  <a:schemeClr val="tx1"/>
                </a:solidFill>
              </a:rPr>
              <a:t>Application Process: </a:t>
            </a:r>
            <a:br>
              <a:rPr lang="en-US" sz="2800" dirty="0">
                <a:solidFill>
                  <a:schemeClr val="tx1"/>
                </a:solidFill>
              </a:rPr>
            </a:br>
            <a:r>
              <a:rPr lang="en-US" sz="2800" dirty="0">
                <a:solidFill>
                  <a:schemeClr val="tx1"/>
                </a:solidFill>
              </a:rPr>
              <a:t>Initial Application</a:t>
            </a:r>
          </a:p>
        </p:txBody>
      </p:sp>
      <p:sp>
        <p:nvSpPr>
          <p:cNvPr id="4" name="TextBox 3">
            <a:extLst>
              <a:ext uri="{FF2B5EF4-FFF2-40B4-BE49-F238E27FC236}">
                <a16:creationId xmlns:a16="http://schemas.microsoft.com/office/drawing/2014/main" id="{14CC7EA0-54C8-967E-C5F6-512108BF89D3}"/>
              </a:ext>
            </a:extLst>
          </p:cNvPr>
          <p:cNvSpPr txBox="1"/>
          <p:nvPr/>
        </p:nvSpPr>
        <p:spPr>
          <a:xfrm>
            <a:off x="3508818" y="1059025"/>
            <a:ext cx="3976641" cy="4739950"/>
          </a:xfrm>
          <a:prstGeom prst="rect">
            <a:avLst/>
          </a:prstGeom>
        </p:spPr>
        <p:txBody>
          <a:bodyPr vert="horz" lIns="91440" tIns="45720" rIns="91440" bIns="45720" rtlCol="0" anchor="ctr">
            <a:normAutofit/>
          </a:bodyPr>
          <a:lstStyle/>
          <a:p>
            <a:pPr>
              <a:lnSpc>
                <a:spcPct val="90000"/>
              </a:lnSpc>
              <a:spcBef>
                <a:spcPts val="1000"/>
              </a:spcBef>
              <a:buClr>
                <a:schemeClr val="accent1"/>
              </a:buClr>
              <a:buSzPct val="80000"/>
              <a:buFont typeface="Wingdings 3" charset="2"/>
              <a:buChar char=""/>
            </a:pPr>
            <a:r>
              <a:rPr lang="en-US" dirty="0">
                <a:latin typeface="Aptos" panose="020B0004020202020204" pitchFamily="34" charset="0"/>
              </a:rPr>
              <a:t>A</a:t>
            </a:r>
            <a:r>
              <a:rPr lang="en-US" dirty="0">
                <a:effectLst/>
                <a:latin typeface="Aptos" panose="020B0004020202020204" pitchFamily="34" charset="0"/>
              </a:rPr>
              <a:t>n initial application is filed with Social Security either online, at the local Security office or by telephone. </a:t>
            </a:r>
          </a:p>
          <a:p>
            <a:pPr>
              <a:lnSpc>
                <a:spcPct val="90000"/>
              </a:lnSpc>
              <a:spcBef>
                <a:spcPts val="1000"/>
              </a:spcBef>
              <a:buClr>
                <a:schemeClr val="accent1"/>
              </a:buClr>
              <a:buSzPct val="80000"/>
              <a:buFont typeface="Wingdings 3" charset="2"/>
              <a:buChar char=""/>
            </a:pPr>
            <a:r>
              <a:rPr lang="en-US" dirty="0">
                <a:latin typeface="Aptos" panose="020B0004020202020204" pitchFamily="34" charset="0"/>
              </a:rPr>
              <a:t>Disability Determination Services (DDS), a state agency will review the claim. Doctors and other trained staff in that state agency will review the information. </a:t>
            </a:r>
          </a:p>
          <a:p>
            <a:pPr>
              <a:lnSpc>
                <a:spcPct val="90000"/>
              </a:lnSpc>
              <a:spcBef>
                <a:spcPts val="1000"/>
              </a:spcBef>
              <a:buClr>
                <a:schemeClr val="accent1"/>
              </a:buClr>
              <a:buSzPct val="80000"/>
              <a:buFont typeface="Wingdings 3" charset="2"/>
              <a:buChar char=""/>
            </a:pPr>
            <a:endParaRPr lang="en-US" dirty="0">
              <a:latin typeface="Aptos" panose="020B0004020202020204" pitchFamily="34" charset="0"/>
            </a:endParaRPr>
          </a:p>
          <a:p>
            <a:pPr>
              <a:lnSpc>
                <a:spcPct val="90000"/>
              </a:lnSpc>
              <a:spcBef>
                <a:spcPts val="1000"/>
              </a:spcBef>
              <a:buClr>
                <a:schemeClr val="accent1"/>
              </a:buClr>
              <a:buSzPct val="80000"/>
              <a:buFont typeface="Wingdings 3" charset="2"/>
              <a:buChar char=""/>
            </a:pPr>
            <a:r>
              <a:rPr lang="en-US" dirty="0">
                <a:effectLst/>
                <a:latin typeface="Aptos" panose="020B0004020202020204" pitchFamily="34" charset="0"/>
              </a:rPr>
              <a:t>The claimant will be notified by mail if they have been found disabled.  If Social Security denies the claim, then the claimant will have sixty-five days to request a reconsideration fro</a:t>
            </a:r>
            <a:r>
              <a:rPr lang="en-US" dirty="0">
                <a:latin typeface="Aptos" panose="020B0004020202020204" pitchFamily="34" charset="0"/>
              </a:rPr>
              <a:t>m the date of </a:t>
            </a:r>
            <a:r>
              <a:rPr lang="en-US" dirty="0">
                <a:effectLst/>
                <a:latin typeface="Aptos" panose="020B0004020202020204" pitchFamily="34" charset="0"/>
              </a:rPr>
              <a:t>Social Security’s decision</a:t>
            </a:r>
            <a:endParaRPr lang="en-US" dirty="0">
              <a:latin typeface="Aptos" panose="020B0004020202020204" pitchFamily="34" charset="0"/>
            </a:endParaRPr>
          </a:p>
        </p:txBody>
      </p:sp>
      <p:cxnSp>
        <p:nvCxnSpPr>
          <p:cNvPr id="54" name="Straight Connector 53">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001230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CABBA-2131-0772-5E5E-0A9850740709}"/>
              </a:ext>
            </a:extLst>
          </p:cNvPr>
          <p:cNvSpPr>
            <a:spLocks noGrp="1"/>
          </p:cNvSpPr>
          <p:nvPr>
            <p:ph type="title"/>
          </p:nvPr>
        </p:nvSpPr>
        <p:spPr/>
        <p:txBody>
          <a:bodyPr/>
          <a:lstStyle/>
          <a:p>
            <a:r>
              <a:rPr lang="en-US" dirty="0"/>
              <a:t>Attorney Biography</a:t>
            </a:r>
          </a:p>
        </p:txBody>
      </p:sp>
      <p:sp>
        <p:nvSpPr>
          <p:cNvPr id="3" name="Content Placeholder 2">
            <a:extLst>
              <a:ext uri="{FF2B5EF4-FFF2-40B4-BE49-F238E27FC236}">
                <a16:creationId xmlns:a16="http://schemas.microsoft.com/office/drawing/2014/main" id="{15588207-99F6-2D25-02CD-B59A74567DE6}"/>
              </a:ext>
            </a:extLst>
          </p:cNvPr>
          <p:cNvSpPr>
            <a:spLocks noGrp="1"/>
          </p:cNvSpPr>
          <p:nvPr>
            <p:ph idx="1"/>
          </p:nvPr>
        </p:nvSpPr>
        <p:spPr>
          <a:xfrm>
            <a:off x="661708" y="2438400"/>
            <a:ext cx="7820584" cy="4114800"/>
          </a:xfrm>
        </p:spPr>
        <p:txBody>
          <a:bodyPr>
            <a:normAutofit fontScale="92500" lnSpcReduction="20000"/>
          </a:bodyPr>
          <a:lstStyle/>
          <a:p>
            <a:pPr marL="0" marR="0" indent="0" algn="ctr">
              <a:spcBef>
                <a:spcPts val="0"/>
              </a:spcBef>
              <a:spcAft>
                <a:spcPts val="0"/>
              </a:spcAft>
              <a:buNone/>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lgn="ctr">
              <a:spcBef>
                <a:spcPts val="0"/>
              </a:spcBef>
              <a:spcAft>
                <a:spcPts val="0"/>
              </a:spcAft>
              <a:buNone/>
            </a:pPr>
            <a:r>
              <a:rPr lang="en-US" sz="1400" b="1" dirty="0">
                <a:solidFill>
                  <a:schemeClr val="tx1"/>
                </a:solidFill>
                <a:effectLst/>
                <a:latin typeface="Aptos" panose="020B0004020202020204" pitchFamily="34" charset="0"/>
                <a:ea typeface="Times New Roman" panose="02020603050405020304" pitchFamily="18" charset="0"/>
              </a:rPr>
              <a:t>Angela Pinto Ross</a:t>
            </a:r>
            <a:endParaRPr lang="en-US" sz="1400" dirty="0">
              <a:solidFill>
                <a:schemeClr val="tx1"/>
              </a:solidFill>
              <a:effectLst/>
              <a:latin typeface="Aptos" panose="020B0004020202020204" pitchFamily="34" charset="0"/>
              <a:ea typeface="Times New Roman" panose="02020603050405020304" pitchFamily="18" charset="0"/>
            </a:endParaRPr>
          </a:p>
          <a:p>
            <a:pPr marL="0" marR="0" indent="0" algn="ctr">
              <a:spcBef>
                <a:spcPts val="0"/>
              </a:spcBef>
              <a:spcAft>
                <a:spcPts val="0"/>
              </a:spcAft>
              <a:buNone/>
            </a:pPr>
            <a:r>
              <a:rPr lang="en-US" sz="1400" dirty="0">
                <a:solidFill>
                  <a:schemeClr val="tx1"/>
                </a:solidFill>
                <a:effectLst/>
                <a:latin typeface="Aptos" panose="020B0004020202020204" pitchFamily="34" charset="0"/>
                <a:ea typeface="Times New Roman" panose="02020603050405020304" pitchFamily="18" charset="0"/>
              </a:rPr>
              <a:t>Doroshow Pasquale, Krawitz &amp; </a:t>
            </a:r>
            <a:r>
              <a:rPr lang="en-US" sz="1400" dirty="0" err="1">
                <a:solidFill>
                  <a:schemeClr val="tx1"/>
                </a:solidFill>
                <a:effectLst/>
                <a:latin typeface="Aptos" panose="020B0004020202020204" pitchFamily="34" charset="0"/>
                <a:ea typeface="Times New Roman" panose="02020603050405020304" pitchFamily="18" charset="0"/>
              </a:rPr>
              <a:t>Bhaya</a:t>
            </a:r>
            <a:endParaRPr lang="en-US" sz="1400" dirty="0">
              <a:solidFill>
                <a:schemeClr val="tx1"/>
              </a:solidFill>
              <a:effectLst/>
              <a:latin typeface="Aptos" panose="020B0004020202020204" pitchFamily="34" charset="0"/>
              <a:ea typeface="Times New Roman" panose="02020603050405020304" pitchFamily="18" charset="0"/>
            </a:endParaRPr>
          </a:p>
          <a:p>
            <a:pPr marL="0" marR="0" indent="0" algn="ctr">
              <a:spcBef>
                <a:spcPts val="0"/>
              </a:spcBef>
              <a:spcAft>
                <a:spcPts val="0"/>
              </a:spcAft>
              <a:buNone/>
            </a:pPr>
            <a:r>
              <a:rPr lang="en-US" sz="1400" dirty="0">
                <a:solidFill>
                  <a:schemeClr val="tx1"/>
                </a:solidFill>
                <a:effectLst/>
                <a:latin typeface="Aptos" panose="020B0004020202020204" pitchFamily="34" charset="0"/>
                <a:ea typeface="Times New Roman" panose="02020603050405020304" pitchFamily="18" charset="0"/>
              </a:rPr>
              <a:t>1208 Kirkwood Highway, 3</a:t>
            </a:r>
            <a:r>
              <a:rPr lang="en-US" sz="1400" baseline="30000" dirty="0">
                <a:solidFill>
                  <a:schemeClr val="tx1"/>
                </a:solidFill>
                <a:effectLst/>
                <a:latin typeface="Aptos" panose="020B0004020202020204" pitchFamily="34" charset="0"/>
                <a:ea typeface="Times New Roman" panose="02020603050405020304" pitchFamily="18" charset="0"/>
              </a:rPr>
              <a:t>rd</a:t>
            </a:r>
            <a:r>
              <a:rPr lang="en-US" sz="1400" dirty="0">
                <a:solidFill>
                  <a:schemeClr val="tx1"/>
                </a:solidFill>
                <a:effectLst/>
                <a:latin typeface="Aptos" panose="020B0004020202020204" pitchFamily="34" charset="0"/>
                <a:ea typeface="Times New Roman" panose="02020603050405020304" pitchFamily="18" charset="0"/>
              </a:rPr>
              <a:t> Floor</a:t>
            </a:r>
          </a:p>
          <a:p>
            <a:pPr marL="0" marR="0" indent="0" algn="ctr">
              <a:spcBef>
                <a:spcPts val="0"/>
              </a:spcBef>
              <a:spcAft>
                <a:spcPts val="0"/>
              </a:spcAft>
              <a:buNone/>
            </a:pPr>
            <a:r>
              <a:rPr lang="en-US" sz="1400" dirty="0">
                <a:solidFill>
                  <a:schemeClr val="tx1"/>
                </a:solidFill>
                <a:effectLst/>
                <a:latin typeface="Aptos" panose="020B0004020202020204" pitchFamily="34" charset="0"/>
                <a:ea typeface="Times New Roman" panose="02020603050405020304" pitchFamily="18" charset="0"/>
              </a:rPr>
              <a:t>Wilmington, DE 19805</a:t>
            </a:r>
          </a:p>
          <a:p>
            <a:pPr marL="0" marR="0" indent="0" algn="ctr">
              <a:spcBef>
                <a:spcPts val="0"/>
              </a:spcBef>
              <a:spcAft>
                <a:spcPts val="0"/>
              </a:spcAft>
              <a:buNone/>
            </a:pPr>
            <a:r>
              <a:rPr lang="en-US" sz="1400" dirty="0">
                <a:solidFill>
                  <a:schemeClr val="tx1"/>
                </a:solidFill>
                <a:effectLst/>
                <a:latin typeface="Aptos" panose="020B0004020202020204" pitchFamily="34" charset="0"/>
                <a:ea typeface="Times New Roman" panose="02020603050405020304" pitchFamily="18" charset="0"/>
              </a:rPr>
              <a:t>PH: 302-998-0100  FAX:  302-998-0106</a:t>
            </a:r>
          </a:p>
          <a:p>
            <a:pPr marL="0" marR="0" indent="0" algn="ctr">
              <a:spcBef>
                <a:spcPts val="0"/>
              </a:spcBef>
              <a:spcAft>
                <a:spcPts val="0"/>
              </a:spcAft>
              <a:buNone/>
            </a:pPr>
            <a:r>
              <a:rPr lang="en-US" sz="1400" dirty="0">
                <a:solidFill>
                  <a:schemeClr val="tx1"/>
                </a:solidFill>
                <a:effectLst/>
                <a:latin typeface="Aptos" panose="020B0004020202020204" pitchFamily="34" charset="0"/>
                <a:ea typeface="Times New Roman" panose="02020603050405020304" pitchFamily="18" charset="0"/>
              </a:rPr>
              <a:t>Email: </a:t>
            </a:r>
            <a:r>
              <a:rPr lang="en-US" sz="1400" u="sng" dirty="0">
                <a:solidFill>
                  <a:schemeClr val="tx1"/>
                </a:solidFill>
                <a:effectLst/>
                <a:latin typeface="Aptos" panose="020B00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AngelaRoss@dplaw.com</a:t>
            </a:r>
            <a:endParaRPr lang="en-US" sz="1400" dirty="0">
              <a:solidFill>
                <a:schemeClr val="tx1"/>
              </a:solidFill>
              <a:effectLst/>
              <a:latin typeface="Aptos" panose="020B0004020202020204" pitchFamily="34" charset="0"/>
              <a:ea typeface="Times New Roman" panose="02020603050405020304" pitchFamily="18" charset="0"/>
            </a:endParaRPr>
          </a:p>
          <a:p>
            <a:pPr marL="0" marR="0" indent="0" algn="ctr">
              <a:spcBef>
                <a:spcPts val="0"/>
              </a:spcBef>
              <a:spcAft>
                <a:spcPts val="0"/>
              </a:spcAft>
              <a:buNone/>
            </a:pPr>
            <a:r>
              <a:rPr lang="en-US" sz="1400" dirty="0">
                <a:solidFill>
                  <a:schemeClr val="tx1"/>
                </a:solidFill>
                <a:effectLst/>
                <a:latin typeface="Aptos" panose="020B0004020202020204" pitchFamily="34" charset="0"/>
                <a:ea typeface="Times New Roman" panose="02020603050405020304" pitchFamily="18" charset="0"/>
              </a:rPr>
              <a:t>Website: </a:t>
            </a:r>
            <a:r>
              <a:rPr lang="en-US" sz="1400" u="sng" dirty="0">
                <a:solidFill>
                  <a:schemeClr val="tx1"/>
                </a:solidFill>
                <a:effectLst/>
                <a:latin typeface="Aptos" panose="020B00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www.dplaw.com</a:t>
            </a:r>
            <a:endParaRPr lang="en-US" sz="1400" u="sng" dirty="0">
              <a:solidFill>
                <a:schemeClr val="tx1"/>
              </a:solidFill>
              <a:latin typeface="Aptos" panose="020B0004020202020204" pitchFamily="34" charset="0"/>
              <a:ea typeface="Times New Roman" panose="02020603050405020304" pitchFamily="18" charset="0"/>
            </a:endParaRPr>
          </a:p>
          <a:p>
            <a:pPr marL="0" marR="0" indent="0" algn="ctr">
              <a:spcBef>
                <a:spcPts val="0"/>
              </a:spcBef>
              <a:spcAft>
                <a:spcPts val="0"/>
              </a:spcAft>
              <a:buNone/>
            </a:pPr>
            <a:endParaRPr lang="en-US" sz="1400" b="1" dirty="0">
              <a:effectLst/>
              <a:latin typeface="Aptos" panose="020B0004020202020204" pitchFamily="34" charset="0"/>
              <a:ea typeface="Times New Roman" panose="02020603050405020304" pitchFamily="18" charset="0"/>
            </a:endParaRPr>
          </a:p>
          <a:p>
            <a:pPr marL="0" marR="0" indent="0">
              <a:spcBef>
                <a:spcPts val="0"/>
              </a:spcBef>
              <a:spcAft>
                <a:spcPts val="0"/>
              </a:spcAft>
              <a:buNone/>
            </a:pPr>
            <a:r>
              <a:rPr lang="en-US" sz="1400" b="1" dirty="0">
                <a:effectLst/>
                <a:latin typeface="Aptos" panose="020B0004020202020204" pitchFamily="34" charset="0"/>
                <a:ea typeface="Times New Roman" panose="02020603050405020304" pitchFamily="18" charset="0"/>
              </a:rPr>
              <a:t>	</a:t>
            </a:r>
            <a:r>
              <a:rPr lang="en-US" sz="1700" b="1" dirty="0">
                <a:solidFill>
                  <a:schemeClr val="tx1"/>
                </a:solidFill>
                <a:effectLst/>
                <a:latin typeface="Aptos" panose="020B0004020202020204" pitchFamily="34" charset="0"/>
                <a:ea typeface="Times New Roman" panose="02020603050405020304" pitchFamily="18" charset="0"/>
              </a:rPr>
              <a:t>Angela Pinto Ross</a:t>
            </a:r>
            <a:r>
              <a:rPr lang="en-US" sz="1700" dirty="0">
                <a:solidFill>
                  <a:schemeClr val="tx1"/>
                </a:solidFill>
                <a:effectLst/>
                <a:latin typeface="Aptos" panose="020B0004020202020204" pitchFamily="34" charset="0"/>
                <a:ea typeface="Times New Roman" panose="02020603050405020304" pitchFamily="18" charset="0"/>
              </a:rPr>
              <a:t> has been an attorney with the Law Offices of Doroshow, Pasquale, Krawitz &amp; </a:t>
            </a:r>
            <a:r>
              <a:rPr lang="en-US" sz="1700" dirty="0" err="1">
                <a:solidFill>
                  <a:schemeClr val="tx1"/>
                </a:solidFill>
                <a:effectLst/>
                <a:latin typeface="Aptos" panose="020B0004020202020204" pitchFamily="34" charset="0"/>
                <a:ea typeface="Times New Roman" panose="02020603050405020304" pitchFamily="18" charset="0"/>
              </a:rPr>
              <a:t>Bhaya</a:t>
            </a:r>
            <a:r>
              <a:rPr lang="en-US" sz="1700" dirty="0">
                <a:solidFill>
                  <a:schemeClr val="tx1"/>
                </a:solidFill>
                <a:effectLst/>
                <a:latin typeface="Aptos" panose="020B0004020202020204" pitchFamily="34" charset="0"/>
                <a:ea typeface="Times New Roman" panose="02020603050405020304" pitchFamily="18" charset="0"/>
              </a:rPr>
              <a:t> since 1999. She has been a partner with the firm since 2007. Ms. Ross handles solely Social Security Disability claims.  She is admitted to the Delaware Bar and is a sustaining member of the NOSSCR (National Organization of Social Security Claimants’ Representatives). </a:t>
            </a:r>
          </a:p>
          <a:p>
            <a:pPr marL="0" marR="0" indent="0">
              <a:spcBef>
                <a:spcPts val="0"/>
              </a:spcBef>
              <a:spcAft>
                <a:spcPts val="0"/>
              </a:spcAft>
              <a:buNone/>
            </a:pPr>
            <a:r>
              <a:rPr lang="en-US" sz="1700" dirty="0">
                <a:solidFill>
                  <a:schemeClr val="tx1"/>
                </a:solidFill>
                <a:effectLst/>
                <a:latin typeface="Aptos" panose="020B0004020202020204" pitchFamily="34" charset="0"/>
                <a:ea typeface="Times New Roman" panose="02020603050405020304" pitchFamily="18" charset="0"/>
              </a:rPr>
              <a:t> </a:t>
            </a:r>
          </a:p>
          <a:p>
            <a:pPr marL="0" marR="0" indent="0">
              <a:spcBef>
                <a:spcPts val="0"/>
              </a:spcBef>
              <a:spcAft>
                <a:spcPts val="0"/>
              </a:spcAft>
              <a:buNone/>
            </a:pPr>
            <a:r>
              <a:rPr lang="en-US" sz="1700" dirty="0">
                <a:solidFill>
                  <a:schemeClr val="tx1"/>
                </a:solidFill>
                <a:effectLst/>
                <a:latin typeface="Aptos" panose="020B0004020202020204" pitchFamily="34" charset="0"/>
                <a:ea typeface="Times New Roman" panose="02020603050405020304" pitchFamily="18" charset="0"/>
              </a:rPr>
              <a:t>	Ms. Ross has been named one of the Top Lawyers in the field of Social Security Disability by Delaware Today since 2015.  She is a graduate of Drexel University and Widener University School of Law. She is also a wife, married to her husband for nearly 25 years, mother of three wonderful children, and </a:t>
            </a:r>
            <a:r>
              <a:rPr lang="en-US" sz="1700" dirty="0">
                <a:solidFill>
                  <a:schemeClr val="tx1"/>
                </a:solidFill>
                <a:latin typeface="Aptos" panose="020B0004020202020204" pitchFamily="34" charset="0"/>
                <a:ea typeface="Times New Roman" panose="02020603050405020304" pitchFamily="18" charset="0"/>
              </a:rPr>
              <a:t>a </a:t>
            </a:r>
            <a:r>
              <a:rPr lang="en-US" sz="1700" dirty="0">
                <a:solidFill>
                  <a:schemeClr val="tx1"/>
                </a:solidFill>
                <a:effectLst/>
                <a:latin typeface="Aptos" panose="020B0004020202020204" pitchFamily="34" charset="0"/>
                <a:ea typeface="Times New Roman" panose="02020603050405020304" pitchFamily="18" charset="0"/>
              </a:rPr>
              <a:t>human servant for tw</a:t>
            </a:r>
            <a:r>
              <a:rPr lang="en-US" sz="1700" dirty="0">
                <a:solidFill>
                  <a:schemeClr val="tx1"/>
                </a:solidFill>
                <a:latin typeface="Aptos" panose="020B0004020202020204" pitchFamily="34" charset="0"/>
                <a:ea typeface="Times New Roman" panose="02020603050405020304" pitchFamily="18" charset="0"/>
              </a:rPr>
              <a:t>o awesome cats.</a:t>
            </a:r>
            <a:r>
              <a:rPr lang="en-US" sz="1700" dirty="0">
                <a:solidFill>
                  <a:schemeClr val="tx1"/>
                </a:solidFill>
                <a:effectLst/>
                <a:latin typeface="Aptos" panose="020B0004020202020204" pitchFamily="34" charset="0"/>
                <a:ea typeface="Times New Roman" panose="02020603050405020304" pitchFamily="18" charset="0"/>
              </a:rPr>
              <a:t> </a:t>
            </a:r>
          </a:p>
          <a:p>
            <a:pPr marL="0" marR="0" indent="0">
              <a:spcBef>
                <a:spcPts val="0"/>
              </a:spcBef>
              <a:spcAft>
                <a:spcPts val="0"/>
              </a:spcAft>
              <a:buNone/>
            </a:pPr>
            <a:endParaRPr lang="en-US" sz="1400" dirty="0">
              <a:solidFill>
                <a:schemeClr val="tx1"/>
              </a:solidFill>
              <a:effectLst/>
              <a:latin typeface="Aptos" panose="020B0004020202020204" pitchFamily="34" charset="0"/>
              <a:ea typeface="Times New Roman" panose="02020603050405020304" pitchFamily="18" charset="0"/>
            </a:endParaRPr>
          </a:p>
          <a:p>
            <a:pPr marL="0" marR="0" indent="0">
              <a:spcBef>
                <a:spcPts val="0"/>
              </a:spcBef>
              <a:spcAft>
                <a:spcPts val="0"/>
              </a:spcAft>
              <a:buNone/>
            </a:pPr>
            <a:r>
              <a:rPr lang="en-US" sz="1700" dirty="0">
                <a:solidFill>
                  <a:schemeClr val="tx1"/>
                </a:solidFill>
                <a:latin typeface="Aptos" panose="020B0004020202020204" pitchFamily="34" charset="0"/>
                <a:ea typeface="Times New Roman" panose="02020603050405020304" pitchFamily="18" charset="0"/>
              </a:rPr>
              <a:t>	</a:t>
            </a:r>
          </a:p>
          <a:p>
            <a:pPr marL="0" marR="0" indent="0">
              <a:spcBef>
                <a:spcPts val="0"/>
              </a:spcBef>
              <a:spcAft>
                <a:spcPts val="0"/>
              </a:spcAft>
              <a:buNone/>
            </a:pPr>
            <a:endParaRPr lang="en-US" sz="1700" dirty="0">
              <a:latin typeface="Aptos" panose="020B0004020202020204" pitchFamily="34" charset="0"/>
              <a:ea typeface="Times New Roman" panose="02020603050405020304" pitchFamily="18" charset="0"/>
            </a:endParaRPr>
          </a:p>
          <a:p>
            <a:pPr marL="0" marR="0" indent="0">
              <a:spcBef>
                <a:spcPts val="0"/>
              </a:spcBef>
              <a:spcAft>
                <a:spcPts val="0"/>
              </a:spcAft>
              <a:buNone/>
            </a:pPr>
            <a:endParaRPr lang="en-US" sz="1700" dirty="0">
              <a:effectLst/>
              <a:latin typeface="Aptos" panose="020B0004020202020204" pitchFamily="34" charset="0"/>
              <a:ea typeface="Times New Roman" panose="02020603050405020304" pitchFamily="18" charset="0"/>
            </a:endParaRPr>
          </a:p>
          <a:p>
            <a:pPr marL="0" marR="0" indent="0">
              <a:spcBef>
                <a:spcPts val="0"/>
              </a:spcBef>
              <a:spcAft>
                <a:spcPts val="0"/>
              </a:spcAft>
              <a:buNone/>
            </a:pPr>
            <a:endParaRPr lang="en-US" dirty="0">
              <a:latin typeface="Arial" panose="020B0604020202020204" pitchFamily="34" charset="0"/>
              <a:ea typeface="Times New Roman" panose="02020603050405020304" pitchFamily="18" charset="0"/>
            </a:endParaRPr>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68411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5779281-7937-47A5-9678-B6FDAD972A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9144000" cy="6867027"/>
            <a:chOff x="0" y="-2373"/>
            <a:chExt cx="12192000" cy="6867027"/>
          </a:xfrm>
        </p:grpSpPr>
        <p:sp>
          <p:nvSpPr>
            <p:cNvPr id="10" name="Rectangle 9">
              <a:extLst>
                <a:ext uri="{FF2B5EF4-FFF2-40B4-BE49-F238E27FC236}">
                  <a16:creationId xmlns:a16="http://schemas.microsoft.com/office/drawing/2014/main" id="{3C6A5F94-EA1E-47C7-A6EE-BBF381891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Oval 10">
              <a:extLst>
                <a:ext uri="{FF2B5EF4-FFF2-40B4-BE49-F238E27FC236}">
                  <a16:creationId xmlns:a16="http://schemas.microsoft.com/office/drawing/2014/main" id="{A45E2F18-3105-4F3B-99FD-83B4793DA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Oval 11">
              <a:extLst>
                <a:ext uri="{FF2B5EF4-FFF2-40B4-BE49-F238E27FC236}">
                  <a16:creationId xmlns:a16="http://schemas.microsoft.com/office/drawing/2014/main" id="{1381AF66-114C-4563-B095-288F42CCB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Oval 12">
              <a:extLst>
                <a:ext uri="{FF2B5EF4-FFF2-40B4-BE49-F238E27FC236}">
                  <a16:creationId xmlns:a16="http://schemas.microsoft.com/office/drawing/2014/main" id="{747F9408-6CFC-4676-AD20-F02C796EB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Oval 13">
              <a:extLst>
                <a:ext uri="{FF2B5EF4-FFF2-40B4-BE49-F238E27FC236}">
                  <a16:creationId xmlns:a16="http://schemas.microsoft.com/office/drawing/2014/main" id="{A7ADB05A-D37F-413A-B91E-5BB1FF6289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Oval 14">
              <a:extLst>
                <a:ext uri="{FF2B5EF4-FFF2-40B4-BE49-F238E27FC236}">
                  <a16:creationId xmlns:a16="http://schemas.microsoft.com/office/drawing/2014/main" id="{8654F3E1-5DC0-4E84-B666-997F05FA0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5">
              <a:extLst>
                <a:ext uri="{FF2B5EF4-FFF2-40B4-BE49-F238E27FC236}">
                  <a16:creationId xmlns:a16="http://schemas.microsoft.com/office/drawing/2014/main" id="{6705C03F-F9C3-432E-8D6A-7396A5D23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17" name="Freeform 5">
              <a:extLst>
                <a:ext uri="{FF2B5EF4-FFF2-40B4-BE49-F238E27FC236}">
                  <a16:creationId xmlns:a16="http://schemas.microsoft.com/office/drawing/2014/main" id="{A9832115-0F55-42D3-9A09-385BD837D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en-US"/>
            </a:p>
          </p:txBody>
        </p:sp>
        <p:sp>
          <p:nvSpPr>
            <p:cNvPr id="18" name="Freeform 5">
              <a:extLst>
                <a:ext uri="{FF2B5EF4-FFF2-40B4-BE49-F238E27FC236}">
                  <a16:creationId xmlns:a16="http://schemas.microsoft.com/office/drawing/2014/main" id="{E7DA4E2E-EF02-4DA8-B2D4-458977719B4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20" name="Rectangle 19">
            <a:extLst>
              <a:ext uri="{FF2B5EF4-FFF2-40B4-BE49-F238E27FC236}">
                <a16:creationId xmlns:a16="http://schemas.microsoft.com/office/drawing/2014/main" id="{4E7CA534-C00D-4395-B324-C66C955E5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2" name="Rectangle 2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26" name="Group 2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27" name="Rectangle 2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n-US"/>
            </a:p>
          </p:txBody>
        </p:sp>
      </p:grpSp>
      <p:sp>
        <p:nvSpPr>
          <p:cNvPr id="2" name="Title 1">
            <a:extLst>
              <a:ext uri="{FF2B5EF4-FFF2-40B4-BE49-F238E27FC236}">
                <a16:creationId xmlns:a16="http://schemas.microsoft.com/office/drawing/2014/main" id="{85F7ECEB-25C6-40A5-84EE-590E192B4BDA}"/>
              </a:ext>
            </a:extLst>
          </p:cNvPr>
          <p:cNvSpPr>
            <a:spLocks noGrp="1"/>
          </p:cNvSpPr>
          <p:nvPr>
            <p:ph type="title"/>
          </p:nvPr>
        </p:nvSpPr>
        <p:spPr>
          <a:xfrm>
            <a:off x="750279" y="1209957"/>
            <a:ext cx="2517236" cy="4438087"/>
          </a:xfrm>
        </p:spPr>
        <p:txBody>
          <a:bodyPr vert="horz" lIns="91440" tIns="45720" rIns="91440" bIns="45720" rtlCol="0" anchor="ctr">
            <a:normAutofit/>
          </a:bodyPr>
          <a:lstStyle/>
          <a:p>
            <a:pPr algn="ctr"/>
            <a:r>
              <a:rPr lang="en-US" sz="3200" dirty="0">
                <a:solidFill>
                  <a:schemeClr val="tx1"/>
                </a:solidFill>
              </a:rPr>
              <a:t>Application Process: </a:t>
            </a:r>
            <a:br>
              <a:rPr lang="en-US" sz="3200" dirty="0">
                <a:solidFill>
                  <a:schemeClr val="tx1"/>
                </a:solidFill>
              </a:rPr>
            </a:br>
            <a:br>
              <a:rPr lang="en-US" sz="3200" dirty="0">
                <a:solidFill>
                  <a:schemeClr val="tx1"/>
                </a:solidFill>
                <a:latin typeface="Aptos" panose="020B0004020202020204" pitchFamily="34" charset="0"/>
              </a:rPr>
            </a:br>
            <a:r>
              <a:rPr lang="en-US" sz="2000" dirty="0">
                <a:solidFill>
                  <a:schemeClr val="tx1"/>
                </a:solidFill>
                <a:latin typeface="Aptos" panose="020B0004020202020204" pitchFamily="34" charset="0"/>
              </a:rPr>
              <a:t>Reconsideration</a:t>
            </a:r>
          </a:p>
        </p:txBody>
      </p:sp>
      <p:sp>
        <p:nvSpPr>
          <p:cNvPr id="4" name="TextBox 3">
            <a:extLst>
              <a:ext uri="{FF2B5EF4-FFF2-40B4-BE49-F238E27FC236}">
                <a16:creationId xmlns:a16="http://schemas.microsoft.com/office/drawing/2014/main" id="{A10ED062-6DE3-A196-DCA6-1CFE7D6884D3}"/>
              </a:ext>
            </a:extLst>
          </p:cNvPr>
          <p:cNvSpPr txBox="1"/>
          <p:nvPr/>
        </p:nvSpPr>
        <p:spPr>
          <a:xfrm>
            <a:off x="3508818" y="1059025"/>
            <a:ext cx="3976641" cy="473995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dirty="0">
                <a:effectLst/>
                <a:latin typeface="Aptos" panose="020B0004020202020204" pitchFamily="34" charset="0"/>
              </a:rPr>
              <a:t>Reconsideration is the second stage where the claimant can request a revaluation of the claim. Different representatives at DDS will update the file and review the information.</a:t>
            </a:r>
          </a:p>
          <a:p>
            <a:pPr>
              <a:spcBef>
                <a:spcPts val="1000"/>
              </a:spcBef>
              <a:buClr>
                <a:schemeClr val="accent1"/>
              </a:buClr>
              <a:buSzPct val="80000"/>
              <a:buFont typeface="Wingdings 3" charset="2"/>
              <a:buChar char=""/>
            </a:pPr>
            <a:endParaRPr lang="en-US" dirty="0">
              <a:effectLst/>
              <a:latin typeface="Aptos" panose="020B0004020202020204" pitchFamily="34" charset="0"/>
            </a:endParaRPr>
          </a:p>
          <a:p>
            <a:pPr>
              <a:spcBef>
                <a:spcPts val="1000"/>
              </a:spcBef>
              <a:buClr>
                <a:schemeClr val="accent1"/>
              </a:buClr>
              <a:buSzPct val="80000"/>
              <a:buFont typeface="Wingdings 3" charset="2"/>
              <a:buChar char=""/>
            </a:pPr>
            <a:r>
              <a:rPr lang="en-US" dirty="0">
                <a:effectLst/>
                <a:latin typeface="Aptos" panose="020B0004020202020204" pitchFamily="34" charset="0"/>
              </a:rPr>
              <a:t>The claimant will be notified by mail whether or not they have been found disabled.  If Social Security denies the claim, then the claimant will have sixty-five days to request an Administrative Law Judge Hearing (ALJ) fro</a:t>
            </a:r>
            <a:r>
              <a:rPr lang="en-US" dirty="0">
                <a:latin typeface="Aptos" panose="020B0004020202020204" pitchFamily="34" charset="0"/>
              </a:rPr>
              <a:t>m the date of </a:t>
            </a:r>
            <a:r>
              <a:rPr lang="en-US" dirty="0">
                <a:effectLst/>
                <a:latin typeface="Aptos" panose="020B0004020202020204" pitchFamily="34" charset="0"/>
              </a:rPr>
              <a:t>Social Security’s decision</a:t>
            </a:r>
            <a:endParaRPr lang="en-US" dirty="0">
              <a:latin typeface="Aptos" panose="020B0004020202020204" pitchFamily="34" charset="0"/>
            </a:endParaRPr>
          </a:p>
        </p:txBody>
      </p:sp>
      <p:cxnSp>
        <p:nvCxnSpPr>
          <p:cNvPr id="30" name="Straight Connector 2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788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5779281-7937-47A5-9678-B6FDAD972A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9144000" cy="6867027"/>
            <a:chOff x="0" y="-2373"/>
            <a:chExt cx="12192000" cy="6867027"/>
          </a:xfrm>
        </p:grpSpPr>
        <p:sp>
          <p:nvSpPr>
            <p:cNvPr id="10" name="Rectangle 9">
              <a:extLst>
                <a:ext uri="{FF2B5EF4-FFF2-40B4-BE49-F238E27FC236}">
                  <a16:creationId xmlns:a16="http://schemas.microsoft.com/office/drawing/2014/main" id="{3C6A5F94-EA1E-47C7-A6EE-BBF381891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Oval 10">
              <a:extLst>
                <a:ext uri="{FF2B5EF4-FFF2-40B4-BE49-F238E27FC236}">
                  <a16:creationId xmlns:a16="http://schemas.microsoft.com/office/drawing/2014/main" id="{A45E2F18-3105-4F3B-99FD-83B4793DA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Oval 11">
              <a:extLst>
                <a:ext uri="{FF2B5EF4-FFF2-40B4-BE49-F238E27FC236}">
                  <a16:creationId xmlns:a16="http://schemas.microsoft.com/office/drawing/2014/main" id="{1381AF66-114C-4563-B095-288F42CCB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Oval 12">
              <a:extLst>
                <a:ext uri="{FF2B5EF4-FFF2-40B4-BE49-F238E27FC236}">
                  <a16:creationId xmlns:a16="http://schemas.microsoft.com/office/drawing/2014/main" id="{747F9408-6CFC-4676-AD20-F02C796EB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Oval 13">
              <a:extLst>
                <a:ext uri="{FF2B5EF4-FFF2-40B4-BE49-F238E27FC236}">
                  <a16:creationId xmlns:a16="http://schemas.microsoft.com/office/drawing/2014/main" id="{A7ADB05A-D37F-413A-B91E-5BB1FF6289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Oval 14">
              <a:extLst>
                <a:ext uri="{FF2B5EF4-FFF2-40B4-BE49-F238E27FC236}">
                  <a16:creationId xmlns:a16="http://schemas.microsoft.com/office/drawing/2014/main" id="{8654F3E1-5DC0-4E84-B666-997F05FA0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5">
              <a:extLst>
                <a:ext uri="{FF2B5EF4-FFF2-40B4-BE49-F238E27FC236}">
                  <a16:creationId xmlns:a16="http://schemas.microsoft.com/office/drawing/2014/main" id="{6705C03F-F9C3-432E-8D6A-7396A5D23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17" name="Freeform 5">
              <a:extLst>
                <a:ext uri="{FF2B5EF4-FFF2-40B4-BE49-F238E27FC236}">
                  <a16:creationId xmlns:a16="http://schemas.microsoft.com/office/drawing/2014/main" id="{A9832115-0F55-42D3-9A09-385BD837D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en-US"/>
            </a:p>
          </p:txBody>
        </p:sp>
        <p:sp>
          <p:nvSpPr>
            <p:cNvPr id="18" name="Freeform 5">
              <a:extLst>
                <a:ext uri="{FF2B5EF4-FFF2-40B4-BE49-F238E27FC236}">
                  <a16:creationId xmlns:a16="http://schemas.microsoft.com/office/drawing/2014/main" id="{E7DA4E2E-EF02-4DA8-B2D4-458977719B4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20" name="Rectangle 19">
            <a:extLst>
              <a:ext uri="{FF2B5EF4-FFF2-40B4-BE49-F238E27FC236}">
                <a16:creationId xmlns:a16="http://schemas.microsoft.com/office/drawing/2014/main" id="{4E7CA534-C00D-4395-B324-C66C955E5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2" name="Rectangle 2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26" name="Group 2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27" name="Rectangle 2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en-US"/>
            </a:p>
          </p:txBody>
        </p:sp>
      </p:grpSp>
      <p:sp>
        <p:nvSpPr>
          <p:cNvPr id="2" name="Title 1">
            <a:extLst>
              <a:ext uri="{FF2B5EF4-FFF2-40B4-BE49-F238E27FC236}">
                <a16:creationId xmlns:a16="http://schemas.microsoft.com/office/drawing/2014/main" id="{EB985762-5187-D34B-A400-943630173AAE}"/>
              </a:ext>
            </a:extLst>
          </p:cNvPr>
          <p:cNvSpPr>
            <a:spLocks noGrp="1"/>
          </p:cNvSpPr>
          <p:nvPr>
            <p:ph type="title"/>
          </p:nvPr>
        </p:nvSpPr>
        <p:spPr>
          <a:xfrm>
            <a:off x="750279" y="1209957"/>
            <a:ext cx="2275935" cy="4438087"/>
          </a:xfrm>
        </p:spPr>
        <p:txBody>
          <a:bodyPr vert="horz" lIns="91440" tIns="45720" rIns="91440" bIns="45720" rtlCol="0" anchor="ctr">
            <a:normAutofit/>
          </a:bodyPr>
          <a:lstStyle/>
          <a:p>
            <a:pPr algn="r"/>
            <a:r>
              <a:rPr lang="en-US" sz="2800" dirty="0">
                <a:solidFill>
                  <a:schemeClr val="tx1"/>
                </a:solidFill>
                <a:latin typeface="Aptos" panose="020B0004020202020204" pitchFamily="34" charset="0"/>
              </a:rPr>
              <a:t>Application Process: </a:t>
            </a:r>
            <a:br>
              <a:rPr lang="en-US" sz="2800" dirty="0">
                <a:solidFill>
                  <a:schemeClr val="tx1"/>
                </a:solidFill>
                <a:latin typeface="Aptos" panose="020B0004020202020204" pitchFamily="34" charset="0"/>
              </a:rPr>
            </a:br>
            <a:r>
              <a:rPr lang="en-US" sz="2800" dirty="0">
                <a:solidFill>
                  <a:schemeClr val="tx1"/>
                </a:solidFill>
                <a:latin typeface="Aptos" panose="020B0004020202020204" pitchFamily="34" charset="0"/>
              </a:rPr>
              <a:t>ALJ Hearing</a:t>
            </a:r>
          </a:p>
        </p:txBody>
      </p:sp>
      <p:sp>
        <p:nvSpPr>
          <p:cNvPr id="4" name="TextBox 3">
            <a:extLst>
              <a:ext uri="{FF2B5EF4-FFF2-40B4-BE49-F238E27FC236}">
                <a16:creationId xmlns:a16="http://schemas.microsoft.com/office/drawing/2014/main" id="{71AE0CEF-3389-7328-1697-1BA044C36A3F}"/>
              </a:ext>
            </a:extLst>
          </p:cNvPr>
          <p:cNvSpPr txBox="1"/>
          <p:nvPr/>
        </p:nvSpPr>
        <p:spPr>
          <a:xfrm>
            <a:off x="3508818" y="1059025"/>
            <a:ext cx="3976641" cy="473995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dirty="0">
                <a:effectLst/>
              </a:rPr>
              <a:t>	</a:t>
            </a:r>
            <a:r>
              <a:rPr lang="en-US" dirty="0">
                <a:effectLst/>
                <a:latin typeface="Aptos" panose="020B0004020202020204" pitchFamily="34" charset="0"/>
              </a:rPr>
              <a:t>An ALJ hearing is an informal and non-adversarial process. Both the judge and the attorney may question the claimant about their condition(s).  The ALJ may also use vocational and medical experts, and the claimant may also bring witnesses.  </a:t>
            </a:r>
          </a:p>
          <a:p>
            <a:pPr>
              <a:spcBef>
                <a:spcPts val="1000"/>
              </a:spcBef>
              <a:buClr>
                <a:schemeClr val="accent1"/>
              </a:buClr>
              <a:buSzPct val="80000"/>
              <a:buFont typeface="Wingdings 3" charset="2"/>
              <a:buChar char=""/>
            </a:pPr>
            <a:endParaRPr lang="en-US" dirty="0">
              <a:effectLst/>
              <a:latin typeface="Aptos" panose="020B0004020202020204" pitchFamily="34" charset="0"/>
            </a:endParaRPr>
          </a:p>
          <a:p>
            <a:pPr>
              <a:spcBef>
                <a:spcPts val="1000"/>
              </a:spcBef>
              <a:buClr>
                <a:schemeClr val="accent1"/>
              </a:buClr>
              <a:buSzPct val="80000"/>
              <a:buFont typeface="Wingdings 3" charset="2"/>
              <a:buChar char=""/>
            </a:pPr>
            <a:r>
              <a:rPr lang="en-US" dirty="0">
                <a:effectLst/>
                <a:latin typeface="Aptos" panose="020B0004020202020204" pitchFamily="34" charset="0"/>
              </a:rPr>
              <a:t>	If the decision rendered by the ALJ is not favorable, then the claimant may appeal to the Appeals Council within sixty-five days of the ALJ decision.</a:t>
            </a:r>
          </a:p>
        </p:txBody>
      </p:sp>
      <p:cxnSp>
        <p:nvCxnSpPr>
          <p:cNvPr id="30" name="Straight Connector 2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484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CAF1E58-D170-4EF3-8E1A-992DA3688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4" name="Oval 23">
            <a:extLst>
              <a:ext uri="{FF2B5EF4-FFF2-40B4-BE49-F238E27FC236}">
                <a16:creationId xmlns:a16="http://schemas.microsoft.com/office/drawing/2014/main" id="{3EACCB19-3F29-416E-BD93-24BDDE37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Oval 25">
            <a:extLst>
              <a:ext uri="{FF2B5EF4-FFF2-40B4-BE49-F238E27FC236}">
                <a16:creationId xmlns:a16="http://schemas.microsoft.com/office/drawing/2014/main" id="{39C41423-F9F7-4333-A541-61582D3D2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5">
            <a:extLst>
              <a:ext uri="{FF2B5EF4-FFF2-40B4-BE49-F238E27FC236}">
                <a16:creationId xmlns:a16="http://schemas.microsoft.com/office/drawing/2014/main" id="{A66DA090-6BD9-45CC-B782-02767069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30" name="Rectangle 29">
            <a:extLst>
              <a:ext uri="{FF2B5EF4-FFF2-40B4-BE49-F238E27FC236}">
                <a16:creationId xmlns:a16="http://schemas.microsoft.com/office/drawing/2014/main" id="{BA9F93AF-9489-4B8A-AA6B-1B00D3CA6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Freeform 5">
            <a:extLst>
              <a:ext uri="{FF2B5EF4-FFF2-40B4-BE49-F238E27FC236}">
                <a16:creationId xmlns:a16="http://schemas.microsoft.com/office/drawing/2014/main" id="{2F459F0B-865B-481D-9AC3-15C76A336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a:p>
        </p:txBody>
      </p:sp>
      <p:sp>
        <p:nvSpPr>
          <p:cNvPr id="34" name="Freeform 5">
            <a:extLst>
              <a:ext uri="{FF2B5EF4-FFF2-40B4-BE49-F238E27FC236}">
                <a16:creationId xmlns:a16="http://schemas.microsoft.com/office/drawing/2014/main" id="{61CDB3A6-B686-4E1D-AD52-3DC038A45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sp>
        <p:nvSpPr>
          <p:cNvPr id="2" name="Title 1"/>
          <p:cNvSpPr>
            <a:spLocks noGrp="1"/>
          </p:cNvSpPr>
          <p:nvPr>
            <p:ph type="title"/>
          </p:nvPr>
        </p:nvSpPr>
        <p:spPr>
          <a:xfrm>
            <a:off x="866216" y="973667"/>
            <a:ext cx="2206657" cy="4833745"/>
          </a:xfrm>
        </p:spPr>
        <p:txBody>
          <a:bodyPr>
            <a:normAutofit/>
          </a:bodyPr>
          <a:lstStyle/>
          <a:p>
            <a:r>
              <a:rPr lang="en-US" sz="2000">
                <a:solidFill>
                  <a:srgbClr val="EBEBEB"/>
                </a:solidFill>
              </a:rPr>
              <a:t>Documentation Needed to Prove Disability Claim </a:t>
            </a:r>
          </a:p>
        </p:txBody>
      </p:sp>
      <p:sp>
        <p:nvSpPr>
          <p:cNvPr id="36" name="Rectangle 35">
            <a:extLst>
              <a:ext uri="{FF2B5EF4-FFF2-40B4-BE49-F238E27FC236}">
                <a16:creationId xmlns:a16="http://schemas.microsoft.com/office/drawing/2014/main" id="{3D38E400-4F30-481D-A5DC-5AA21A2CB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8" name="Content Placeholder 2">
            <a:extLst>
              <a:ext uri="{FF2B5EF4-FFF2-40B4-BE49-F238E27FC236}">
                <a16:creationId xmlns:a16="http://schemas.microsoft.com/office/drawing/2014/main" id="{B8C8524B-6D29-D429-D5CD-1A7562D83E95}"/>
              </a:ext>
            </a:extLst>
          </p:cNvPr>
          <p:cNvGraphicFramePr>
            <a:graphicFrameLocks noGrp="1"/>
          </p:cNvGraphicFramePr>
          <p:nvPr>
            <p:ph idx="1"/>
            <p:extLst>
              <p:ext uri="{D42A27DB-BD31-4B8C-83A1-F6EECF244321}">
                <p14:modId xmlns:p14="http://schemas.microsoft.com/office/powerpoint/2010/main" val="2646280551"/>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90785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866441" y="2489200"/>
            <a:ext cx="7439359" cy="3759200"/>
          </a:xfrm>
        </p:spPr>
        <p:txBody>
          <a:bodyPr>
            <a:normAutofit/>
          </a:bodyPr>
          <a:lstStyle/>
          <a:p>
            <a:pPr marL="0" indent="0">
              <a:buNone/>
            </a:pPr>
            <a:r>
              <a:rPr lang="en-US" dirty="0"/>
              <a:t>Call or email Angela Pinto Ross if you have questions!</a:t>
            </a:r>
          </a:p>
          <a:p>
            <a:pPr marL="0" indent="0">
              <a:buNone/>
            </a:pPr>
            <a:endParaRPr lang="en-US" dirty="0"/>
          </a:p>
          <a:p>
            <a:pPr marL="0" indent="0" algn="ctr">
              <a:buNone/>
            </a:pPr>
            <a:r>
              <a:rPr lang="en-US" dirty="0"/>
              <a:t>Angela Pinto Ross</a:t>
            </a:r>
          </a:p>
          <a:p>
            <a:pPr marL="0" indent="0" algn="ctr">
              <a:buNone/>
            </a:pPr>
            <a:r>
              <a:rPr lang="en-US" dirty="0"/>
              <a:t>302-998-0100</a:t>
            </a:r>
          </a:p>
          <a:p>
            <a:pPr marL="0" indent="0" algn="ctr">
              <a:buNone/>
            </a:pPr>
            <a:r>
              <a:rPr lang="en-US" dirty="0">
                <a:solidFill>
                  <a:schemeClr val="accent6">
                    <a:lumMod val="50000"/>
                  </a:schemeClr>
                </a:solidFill>
              </a:rPr>
              <a:t>AngelaRoss@dplaw.com </a:t>
            </a:r>
          </a:p>
          <a:p>
            <a:pPr marL="0" indent="0" algn="ctr">
              <a:buNone/>
            </a:pPr>
            <a:endParaRPr lang="en-US" dirty="0">
              <a:solidFill>
                <a:schemeClr val="accent6">
                  <a:lumMod val="50000"/>
                </a:schemeClr>
              </a:solidFill>
            </a:endParaRPr>
          </a:p>
        </p:txBody>
      </p:sp>
    </p:spTree>
    <p:extLst>
      <p:ext uri="{BB962C8B-B14F-4D97-AF65-F5344CB8AC3E}">
        <p14:creationId xmlns:p14="http://schemas.microsoft.com/office/powerpoint/2010/main" val="213000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CAF1E58-D170-4EF3-8E1A-992DA3688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0" name="Oval 19">
            <a:extLst>
              <a:ext uri="{FF2B5EF4-FFF2-40B4-BE49-F238E27FC236}">
                <a16:creationId xmlns:a16="http://schemas.microsoft.com/office/drawing/2014/main" id="{3EACCB19-3F29-416E-BD93-24BDDE37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Oval 21">
            <a:extLst>
              <a:ext uri="{FF2B5EF4-FFF2-40B4-BE49-F238E27FC236}">
                <a16:creationId xmlns:a16="http://schemas.microsoft.com/office/drawing/2014/main" id="{39C41423-F9F7-4333-A541-61582D3D2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Freeform 5">
            <a:extLst>
              <a:ext uri="{FF2B5EF4-FFF2-40B4-BE49-F238E27FC236}">
                <a16:creationId xmlns:a16="http://schemas.microsoft.com/office/drawing/2014/main" id="{A66DA090-6BD9-45CC-B782-02767069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26" name="Rectangle 25">
            <a:extLst>
              <a:ext uri="{FF2B5EF4-FFF2-40B4-BE49-F238E27FC236}">
                <a16:creationId xmlns:a16="http://schemas.microsoft.com/office/drawing/2014/main" id="{BA9F93AF-9489-4B8A-AA6B-1B00D3CA6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5">
            <a:extLst>
              <a:ext uri="{FF2B5EF4-FFF2-40B4-BE49-F238E27FC236}">
                <a16:creationId xmlns:a16="http://schemas.microsoft.com/office/drawing/2014/main" id="{2F459F0B-865B-481D-9AC3-15C76A336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n-US"/>
          </a:p>
        </p:txBody>
      </p:sp>
      <p:sp>
        <p:nvSpPr>
          <p:cNvPr id="30" name="Freeform 5">
            <a:extLst>
              <a:ext uri="{FF2B5EF4-FFF2-40B4-BE49-F238E27FC236}">
                <a16:creationId xmlns:a16="http://schemas.microsoft.com/office/drawing/2014/main" id="{61CDB3A6-B686-4E1D-AD52-3DC038A45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sp>
        <p:nvSpPr>
          <p:cNvPr id="2" name="Title 1">
            <a:extLst>
              <a:ext uri="{FF2B5EF4-FFF2-40B4-BE49-F238E27FC236}">
                <a16:creationId xmlns:a16="http://schemas.microsoft.com/office/drawing/2014/main" id="{B6CCABDA-9B55-4F78-3051-B3B9D448DFC6}"/>
              </a:ext>
            </a:extLst>
          </p:cNvPr>
          <p:cNvSpPr>
            <a:spLocks noGrp="1"/>
          </p:cNvSpPr>
          <p:nvPr>
            <p:ph type="title"/>
          </p:nvPr>
        </p:nvSpPr>
        <p:spPr>
          <a:xfrm>
            <a:off x="866216" y="973667"/>
            <a:ext cx="2206657" cy="4833745"/>
          </a:xfrm>
        </p:spPr>
        <p:txBody>
          <a:bodyPr>
            <a:normAutofit/>
          </a:bodyPr>
          <a:lstStyle/>
          <a:p>
            <a:r>
              <a:rPr lang="en-US" sz="2500">
                <a:solidFill>
                  <a:srgbClr val="EBEBEB"/>
                </a:solidFill>
              </a:rPr>
              <a:t>Overview of Presentation</a:t>
            </a:r>
          </a:p>
        </p:txBody>
      </p:sp>
      <p:sp>
        <p:nvSpPr>
          <p:cNvPr id="32" name="Rectangle 31">
            <a:extLst>
              <a:ext uri="{FF2B5EF4-FFF2-40B4-BE49-F238E27FC236}">
                <a16:creationId xmlns:a16="http://schemas.microsoft.com/office/drawing/2014/main" id="{3D38E400-4F30-481D-A5DC-5AA21A2CB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26FF0530-E7AC-86CB-E080-0044BF575C70}"/>
              </a:ext>
            </a:extLst>
          </p:cNvPr>
          <p:cNvGraphicFramePr>
            <a:graphicFrameLocks noGrp="1"/>
          </p:cNvGraphicFramePr>
          <p:nvPr>
            <p:ph idx="1"/>
            <p:extLst>
              <p:ext uri="{D42A27DB-BD31-4B8C-83A1-F6EECF244321}">
                <p14:modId xmlns:p14="http://schemas.microsoft.com/office/powerpoint/2010/main" val="1354505907"/>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2074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3718D-F0D5-57F3-0928-2167BEE4B549}"/>
              </a:ext>
            </a:extLst>
          </p:cNvPr>
          <p:cNvSpPr>
            <a:spLocks noGrp="1"/>
          </p:cNvSpPr>
          <p:nvPr>
            <p:ph type="title"/>
          </p:nvPr>
        </p:nvSpPr>
        <p:spPr/>
        <p:txBody>
          <a:bodyPr/>
          <a:lstStyle/>
          <a:p>
            <a:r>
              <a:rPr lang="en-US"/>
              <a:t>The Social Security Programs</a:t>
            </a:r>
            <a:endParaRPr lang="en-US" dirty="0"/>
          </a:p>
        </p:txBody>
      </p:sp>
      <p:sp>
        <p:nvSpPr>
          <p:cNvPr id="3" name="Content Placeholder 2">
            <a:extLst>
              <a:ext uri="{FF2B5EF4-FFF2-40B4-BE49-F238E27FC236}">
                <a16:creationId xmlns:a16="http://schemas.microsoft.com/office/drawing/2014/main" id="{48B080E8-2325-720B-689E-BC2A46AA8EDD}"/>
              </a:ext>
            </a:extLst>
          </p:cNvPr>
          <p:cNvSpPr>
            <a:spLocks noGrp="1"/>
          </p:cNvSpPr>
          <p:nvPr>
            <p:ph idx="1"/>
          </p:nvPr>
        </p:nvSpPr>
        <p:spPr/>
        <p:txBody>
          <a:bodyPr>
            <a:normAutofit/>
          </a:bodyPr>
          <a:lstStyle/>
          <a:p>
            <a:pPr algn="l"/>
            <a:r>
              <a:rPr lang="en-US" sz="1800" b="0" i="0" u="none" strike="noStrike" baseline="0" dirty="0">
                <a:latin typeface="Optima-Regular"/>
              </a:rPr>
              <a:t>The Social Security Administration (SSA)  has two programs that pay benefits to people found disabled under their legal standard: </a:t>
            </a:r>
            <a:r>
              <a:rPr lang="en-US" sz="1800" b="1" i="0" u="none" strike="noStrike" baseline="0" dirty="0">
                <a:latin typeface="Optima-Regular"/>
              </a:rPr>
              <a:t>Social Security Disability Insurance</a:t>
            </a:r>
            <a:r>
              <a:rPr lang="en-US" sz="1800" b="0" i="0" u="none" strike="noStrike" baseline="0" dirty="0">
                <a:latin typeface="Optima-Regular"/>
              </a:rPr>
              <a:t> benefits (commonly known as </a:t>
            </a:r>
            <a:r>
              <a:rPr lang="en-US" sz="1800" b="1" i="0" u="none" strike="noStrike" baseline="0" dirty="0">
                <a:latin typeface="Optima-Regular"/>
              </a:rPr>
              <a:t>SSDI</a:t>
            </a:r>
            <a:r>
              <a:rPr lang="en-US" sz="1800" b="0" i="0" u="none" strike="noStrike" baseline="0" dirty="0">
                <a:latin typeface="Optima-Regular"/>
              </a:rPr>
              <a:t>) and </a:t>
            </a:r>
            <a:r>
              <a:rPr lang="en-US" sz="1800" b="1" i="0" u="none" strike="noStrike" baseline="0" dirty="0">
                <a:latin typeface="Optima-Regular"/>
              </a:rPr>
              <a:t>Supplemental Security Income benefits</a:t>
            </a:r>
            <a:r>
              <a:rPr lang="en-US" sz="1800" b="0" i="0" u="none" strike="noStrike" baseline="0" dirty="0">
                <a:latin typeface="Optima-Regular"/>
              </a:rPr>
              <a:t> (commonly known as </a:t>
            </a:r>
            <a:r>
              <a:rPr lang="en-US" sz="1800" b="1" i="0" u="none" strike="noStrike" baseline="0" dirty="0">
                <a:latin typeface="Optima-Regular"/>
              </a:rPr>
              <a:t>SSI</a:t>
            </a:r>
            <a:r>
              <a:rPr lang="en-US" sz="1800" b="0" i="0" u="none" strike="noStrike" baseline="0" dirty="0">
                <a:latin typeface="Optima-Regular"/>
              </a:rPr>
              <a:t> or Title XVI benefits). </a:t>
            </a:r>
          </a:p>
          <a:p>
            <a:pPr algn="l"/>
            <a:r>
              <a:rPr lang="en-US" sz="1800" b="0" i="0" u="none" strike="noStrike" baseline="0" dirty="0">
                <a:latin typeface="Optima-Regular"/>
              </a:rPr>
              <a:t>Both federal programs are processed by SSA through local district offices around the country. </a:t>
            </a:r>
          </a:p>
          <a:p>
            <a:pPr algn="l"/>
            <a:r>
              <a:rPr lang="en-US" sz="1800" b="0" i="0" u="none" strike="noStrike" baseline="0" dirty="0">
                <a:latin typeface="Optima-Regular"/>
              </a:rPr>
              <a:t>Both programs use the same appeal process and the definition of what is considered disabled but the programs themselves are very different.</a:t>
            </a:r>
            <a:endParaRPr lang="en-US" dirty="0"/>
          </a:p>
        </p:txBody>
      </p:sp>
    </p:spTree>
    <p:extLst>
      <p:ext uri="{BB962C8B-B14F-4D97-AF65-F5344CB8AC3E}">
        <p14:creationId xmlns:p14="http://schemas.microsoft.com/office/powerpoint/2010/main" val="2283385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216" y="716387"/>
            <a:ext cx="6853059" cy="1118853"/>
          </a:xfrm>
        </p:spPr>
        <p:txBody>
          <a:bodyPr/>
          <a:lstStyle/>
          <a:p>
            <a:r>
              <a:rPr lang="en-US" dirty="0"/>
              <a:t>Basics of Social Security Disability </a:t>
            </a:r>
          </a:p>
        </p:txBody>
      </p:sp>
      <p:sp>
        <p:nvSpPr>
          <p:cNvPr id="3" name="Content Placeholder 2"/>
          <p:cNvSpPr>
            <a:spLocks noGrp="1"/>
          </p:cNvSpPr>
          <p:nvPr>
            <p:ph idx="1"/>
          </p:nvPr>
        </p:nvSpPr>
        <p:spPr>
          <a:xfrm>
            <a:off x="866216" y="2503331"/>
            <a:ext cx="7247474" cy="3887810"/>
          </a:xfrm>
        </p:spPr>
        <p:txBody>
          <a:bodyPr>
            <a:normAutofit fontScale="92500" lnSpcReduction="20000"/>
          </a:bodyPr>
          <a:lstStyle/>
          <a:p>
            <a:pPr marL="0" indent="0">
              <a:buNone/>
            </a:pPr>
            <a:r>
              <a:rPr lang="en-US" sz="2000" dirty="0"/>
              <a:t>The Social Security Programs available by age are as follows: </a:t>
            </a:r>
          </a:p>
          <a:p>
            <a:r>
              <a:rPr lang="en-US" sz="2000" dirty="0"/>
              <a:t>Children (under 18)</a:t>
            </a:r>
          </a:p>
          <a:p>
            <a:pPr lvl="1"/>
            <a:r>
              <a:rPr lang="en-US" sz="2000" dirty="0"/>
              <a:t>SSI Only (Dependent on Parent's Income)</a:t>
            </a:r>
          </a:p>
          <a:p>
            <a:r>
              <a:rPr lang="en-US" sz="2000" dirty="0"/>
              <a:t>Adults (18-65)</a:t>
            </a:r>
          </a:p>
          <a:p>
            <a:pPr lvl="1"/>
            <a:r>
              <a:rPr lang="en-US" sz="2000" dirty="0"/>
              <a:t>SSDI </a:t>
            </a:r>
          </a:p>
          <a:p>
            <a:pPr lvl="1"/>
            <a:r>
              <a:rPr lang="en-US" sz="2000" dirty="0"/>
              <a:t>SSI </a:t>
            </a:r>
          </a:p>
          <a:p>
            <a:pPr lvl="1"/>
            <a:r>
              <a:rPr lang="en-US" sz="2000" dirty="0"/>
              <a:t>Adult Child Disability (Disability must start prior to the age of 22 and is a claim under a parent’s record)</a:t>
            </a:r>
          </a:p>
          <a:p>
            <a:r>
              <a:rPr lang="en-US" sz="2000" dirty="0"/>
              <a:t>Older Adults (66 and older)</a:t>
            </a:r>
          </a:p>
          <a:p>
            <a:pPr lvl="1"/>
            <a:r>
              <a:rPr lang="en-US" sz="2000" dirty="0"/>
              <a:t>Not Eligible for Disability </a:t>
            </a:r>
          </a:p>
        </p:txBody>
      </p:sp>
    </p:spTree>
    <p:extLst>
      <p:ext uri="{BB962C8B-B14F-4D97-AF65-F5344CB8AC3E}">
        <p14:creationId xmlns:p14="http://schemas.microsoft.com/office/powerpoint/2010/main" val="107186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Differences in Programs </a:t>
            </a:r>
          </a:p>
        </p:txBody>
      </p:sp>
      <p:sp>
        <p:nvSpPr>
          <p:cNvPr id="3" name="Content Placeholder 2"/>
          <p:cNvSpPr>
            <a:spLocks noGrp="1"/>
          </p:cNvSpPr>
          <p:nvPr>
            <p:ph sz="half" idx="1"/>
          </p:nvPr>
        </p:nvSpPr>
        <p:spPr>
          <a:xfrm>
            <a:off x="643945" y="2398690"/>
            <a:ext cx="3841140" cy="4129289"/>
          </a:xfrm>
        </p:spPr>
        <p:style>
          <a:lnRef idx="1">
            <a:schemeClr val="accent5"/>
          </a:lnRef>
          <a:fillRef idx="2">
            <a:schemeClr val="accent5"/>
          </a:fillRef>
          <a:effectRef idx="1">
            <a:schemeClr val="accent5"/>
          </a:effectRef>
          <a:fontRef idx="minor">
            <a:schemeClr val="dk1"/>
          </a:fontRef>
        </p:style>
        <p:txBody>
          <a:bodyPr/>
          <a:lstStyle/>
          <a:p>
            <a:pPr marL="0" indent="0" algn="ctr">
              <a:buNone/>
            </a:pPr>
            <a:r>
              <a:rPr lang="en-US" b="1" dirty="0"/>
              <a:t>Social Security Disability Insurance</a:t>
            </a:r>
            <a:r>
              <a:rPr lang="en-US" dirty="0"/>
              <a:t> </a:t>
            </a:r>
          </a:p>
          <a:p>
            <a:r>
              <a:rPr lang="en-US" dirty="0"/>
              <a:t>Known as SSDI, DIB, Social Security, Title 2</a:t>
            </a:r>
          </a:p>
          <a:p>
            <a:r>
              <a:rPr lang="en-US" dirty="0"/>
              <a:t>Entitlement Program </a:t>
            </a:r>
          </a:p>
          <a:p>
            <a:r>
              <a:rPr lang="en-US" dirty="0"/>
              <a:t>Recent Work Requirement </a:t>
            </a:r>
          </a:p>
          <a:p>
            <a:r>
              <a:rPr lang="en-US" dirty="0"/>
              <a:t>Based On Lifetime Earnings </a:t>
            </a:r>
          </a:p>
          <a:p>
            <a:r>
              <a:rPr lang="en-US" dirty="0"/>
              <a:t>Most Other Income Doesn't Impact Benefits </a:t>
            </a:r>
          </a:p>
          <a:p>
            <a:r>
              <a:rPr lang="en-US" dirty="0"/>
              <a:t>5 Month Waiting Period </a:t>
            </a:r>
          </a:p>
          <a:p>
            <a:r>
              <a:rPr lang="en-US" dirty="0"/>
              <a:t>Medicare after 24 Months </a:t>
            </a:r>
          </a:p>
        </p:txBody>
      </p:sp>
      <p:sp>
        <p:nvSpPr>
          <p:cNvPr id="4" name="Content Placeholder 3"/>
          <p:cNvSpPr>
            <a:spLocks noGrp="1"/>
          </p:cNvSpPr>
          <p:nvPr>
            <p:ph sz="half" idx="2"/>
          </p:nvPr>
        </p:nvSpPr>
        <p:spPr>
          <a:xfrm>
            <a:off x="4672633" y="2398691"/>
            <a:ext cx="3843522" cy="4129288"/>
          </a:xfrm>
        </p:spPr>
        <p:style>
          <a:lnRef idx="1">
            <a:schemeClr val="accent6"/>
          </a:lnRef>
          <a:fillRef idx="2">
            <a:schemeClr val="accent6"/>
          </a:fillRef>
          <a:effectRef idx="1">
            <a:schemeClr val="accent6"/>
          </a:effectRef>
          <a:fontRef idx="minor">
            <a:schemeClr val="dk1"/>
          </a:fontRef>
        </p:style>
        <p:txBody>
          <a:bodyPr/>
          <a:lstStyle/>
          <a:p>
            <a:pPr marL="0" indent="0">
              <a:buNone/>
            </a:pPr>
            <a:r>
              <a:rPr lang="en-US" b="1" dirty="0"/>
              <a:t>Supplemental Security Income</a:t>
            </a:r>
            <a:r>
              <a:rPr lang="en-US" dirty="0"/>
              <a:t> </a:t>
            </a:r>
          </a:p>
          <a:p>
            <a:r>
              <a:rPr lang="en-US" dirty="0"/>
              <a:t>Known as SSI and Title 16</a:t>
            </a:r>
          </a:p>
          <a:p>
            <a:r>
              <a:rPr lang="en-US" dirty="0"/>
              <a:t>Poverty Based Program </a:t>
            </a:r>
          </a:p>
          <a:p>
            <a:r>
              <a:rPr lang="en-US" dirty="0"/>
              <a:t>No Work Requirement </a:t>
            </a:r>
          </a:p>
          <a:p>
            <a:r>
              <a:rPr lang="en-US" dirty="0"/>
              <a:t>Benefit Reduced based on Income/Assets</a:t>
            </a:r>
          </a:p>
          <a:p>
            <a:r>
              <a:rPr lang="en-US" dirty="0"/>
              <a:t>Payment Maximum $943/Month </a:t>
            </a:r>
          </a:p>
          <a:p>
            <a:r>
              <a:rPr lang="en-US" dirty="0"/>
              <a:t>Benefits Begin Later of Month After Application or Onset </a:t>
            </a:r>
          </a:p>
          <a:p>
            <a:r>
              <a:rPr lang="en-US" dirty="0"/>
              <a:t>Medicaid Immediately </a:t>
            </a:r>
          </a:p>
        </p:txBody>
      </p:sp>
    </p:spTree>
    <p:extLst>
      <p:ext uri="{BB962C8B-B14F-4D97-AF65-F5344CB8AC3E}">
        <p14:creationId xmlns:p14="http://schemas.microsoft.com/office/powerpoint/2010/main" val="93297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bg/>
                                          </p:spTgt>
                                        </p:tgtEl>
                                        <p:attrNameLst>
                                          <p:attrName>style.visibility</p:attrName>
                                        </p:attrNameLst>
                                      </p:cBhvr>
                                      <p:to>
                                        <p:strVal val="visible"/>
                                      </p:to>
                                    </p:set>
                                    <p:anim calcmode="lin" valueType="num">
                                      <p:cBhvr additive="base">
                                        <p:cTn id="45" dur="500" fill="hold"/>
                                        <p:tgtEl>
                                          <p:spTgt spid="4">
                                            <p:bg/>
                                          </p:spTgt>
                                        </p:tgtEl>
                                        <p:attrNameLst>
                                          <p:attrName>ppt_x</p:attrName>
                                        </p:attrNameLst>
                                      </p:cBhvr>
                                      <p:tavLst>
                                        <p:tav tm="0">
                                          <p:val>
                                            <p:strVal val="#ppt_x"/>
                                          </p:val>
                                        </p:tav>
                                        <p:tav tm="100000">
                                          <p:val>
                                            <p:strVal val="#ppt_x"/>
                                          </p:val>
                                        </p:tav>
                                      </p:tavLst>
                                    </p:anim>
                                    <p:anim calcmode="lin" valueType="num">
                                      <p:cBhvr additive="base">
                                        <p:cTn id="46" dur="500" fill="hold"/>
                                        <p:tgtEl>
                                          <p:spTgt spid="4">
                                            <p:bg/>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 calcmode="lin" valueType="num">
                                      <p:cBhvr additive="base">
                                        <p:cTn id="5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
                                            <p:txEl>
                                              <p:pRg st="2" end="2"/>
                                            </p:txEl>
                                          </p:spTgt>
                                        </p:tgtEl>
                                        <p:attrNameLst>
                                          <p:attrName>style.visibility</p:attrName>
                                        </p:attrNameLst>
                                      </p:cBhvr>
                                      <p:to>
                                        <p:strVal val="visible"/>
                                      </p:to>
                                    </p:set>
                                    <p:anim calcmode="lin" valueType="num">
                                      <p:cBhvr additive="base">
                                        <p:cTn id="5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 calcmode="lin" valueType="num">
                                      <p:cBhvr additive="base">
                                        <p:cTn id="6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
                                            <p:txEl>
                                              <p:pRg st="4" end="4"/>
                                            </p:txEl>
                                          </p:spTgt>
                                        </p:tgtEl>
                                        <p:attrNameLst>
                                          <p:attrName>style.visibility</p:attrName>
                                        </p:attrNameLst>
                                      </p:cBhvr>
                                      <p:to>
                                        <p:strVal val="visible"/>
                                      </p:to>
                                    </p:set>
                                    <p:anim calcmode="lin" valueType="num">
                                      <p:cBhvr additive="base">
                                        <p:cTn id="6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
                                            <p:txEl>
                                              <p:pRg st="5" end="5"/>
                                            </p:txEl>
                                          </p:spTgt>
                                        </p:tgtEl>
                                        <p:attrNameLst>
                                          <p:attrName>style.visibility</p:attrName>
                                        </p:attrNameLst>
                                      </p:cBhvr>
                                      <p:to>
                                        <p:strVal val="visible"/>
                                      </p:to>
                                    </p:set>
                                    <p:anim calcmode="lin" valueType="num">
                                      <p:cBhvr additive="base">
                                        <p:cTn id="6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
                                            <p:txEl>
                                              <p:pRg st="6" end="6"/>
                                            </p:txEl>
                                          </p:spTgt>
                                        </p:tgtEl>
                                        <p:attrNameLst>
                                          <p:attrName>style.visibility</p:attrName>
                                        </p:attrNameLst>
                                      </p:cBhvr>
                                      <p:to>
                                        <p:strVal val="visible"/>
                                      </p:to>
                                    </p:set>
                                    <p:anim calcmode="lin" valueType="num">
                                      <p:cBhvr additive="base">
                                        <p:cTn id="7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txEl>
                                              <p:pRg st="7" end="7"/>
                                            </p:txEl>
                                          </p:spTgt>
                                        </p:tgtEl>
                                        <p:attrNameLst>
                                          <p:attrName>style.visibility</p:attrName>
                                        </p:attrNameLst>
                                      </p:cBhvr>
                                      <p:to>
                                        <p:strVal val="visible"/>
                                      </p:to>
                                    </p:set>
                                    <p:anim calcmode="lin" valueType="num">
                                      <p:cBhvr additive="base">
                                        <p:cTn id="7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Non-medical Requirements </a:t>
            </a:r>
            <a:endParaRPr lang="en-US" dirty="0"/>
          </a:p>
        </p:txBody>
      </p:sp>
      <p:sp>
        <p:nvSpPr>
          <p:cNvPr id="3" name="Content Placeholder 2"/>
          <p:cNvSpPr>
            <a:spLocks noGrp="1"/>
          </p:cNvSpPr>
          <p:nvPr>
            <p:ph sz="half" idx="1"/>
          </p:nvPr>
        </p:nvSpPr>
        <p:spPr>
          <a:xfrm>
            <a:off x="643945" y="2398690"/>
            <a:ext cx="3841140" cy="4129289"/>
          </a:xfrm>
        </p:spPr>
        <p:style>
          <a:lnRef idx="1">
            <a:schemeClr val="accent5"/>
          </a:lnRef>
          <a:fillRef idx="2">
            <a:schemeClr val="accent5"/>
          </a:fillRef>
          <a:effectRef idx="1">
            <a:schemeClr val="accent5"/>
          </a:effectRef>
          <a:fontRef idx="minor">
            <a:schemeClr val="dk1"/>
          </a:fontRef>
        </p:style>
        <p:txBody>
          <a:bodyPr/>
          <a:lstStyle/>
          <a:p>
            <a:pPr marL="0" indent="0" algn="ctr">
              <a:buNone/>
            </a:pPr>
            <a:r>
              <a:rPr lang="en-US" b="1" dirty="0"/>
              <a:t>Social Security Disability Insurance</a:t>
            </a:r>
            <a:r>
              <a:rPr lang="en-US" dirty="0"/>
              <a:t> </a:t>
            </a:r>
          </a:p>
          <a:p>
            <a:r>
              <a:rPr lang="en-US" dirty="0"/>
              <a:t>Currently Insured </a:t>
            </a:r>
          </a:p>
          <a:p>
            <a:pPr lvl="1"/>
            <a:r>
              <a:rPr lang="en-US" dirty="0"/>
              <a:t>For Age 31 and above, have 20 quarters of coverage in last 10 years </a:t>
            </a:r>
          </a:p>
          <a:p>
            <a:pPr lvl="1"/>
            <a:r>
              <a:rPr lang="en-US" dirty="0"/>
              <a:t>Have at least 1 quarter of coverage for every year older than 21</a:t>
            </a:r>
          </a:p>
          <a:p>
            <a:r>
              <a:rPr lang="en-US" dirty="0"/>
              <a:t>Date Last Insured </a:t>
            </a:r>
          </a:p>
          <a:p>
            <a:pPr lvl="1"/>
            <a:r>
              <a:rPr lang="en-US" dirty="0"/>
              <a:t>Date individual last had 20 quarters of coverage in 10- year period </a:t>
            </a:r>
          </a:p>
          <a:p>
            <a:pPr lvl="1"/>
            <a:endParaRPr lang="en-US" dirty="0"/>
          </a:p>
          <a:p>
            <a:pPr lvl="1"/>
            <a:endParaRPr lang="en-US" dirty="0"/>
          </a:p>
        </p:txBody>
      </p:sp>
      <p:sp>
        <p:nvSpPr>
          <p:cNvPr id="4" name="Content Placeholder 3"/>
          <p:cNvSpPr>
            <a:spLocks noGrp="1"/>
          </p:cNvSpPr>
          <p:nvPr>
            <p:ph sz="half" idx="2"/>
          </p:nvPr>
        </p:nvSpPr>
        <p:spPr>
          <a:xfrm>
            <a:off x="4672633" y="2398691"/>
            <a:ext cx="3843522" cy="4129288"/>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b="1" dirty="0"/>
              <a:t>Supplemental Security Income</a:t>
            </a:r>
            <a:endParaRPr lang="en-US" dirty="0"/>
          </a:p>
          <a:p>
            <a:r>
              <a:rPr lang="en-US" dirty="0"/>
              <a:t>Little or No Assets </a:t>
            </a:r>
          </a:p>
          <a:p>
            <a:pPr lvl="1"/>
            <a:r>
              <a:rPr lang="en-US" dirty="0"/>
              <a:t>Single person &lt; $2,000</a:t>
            </a:r>
          </a:p>
          <a:p>
            <a:pPr lvl="1"/>
            <a:r>
              <a:rPr lang="en-US" dirty="0"/>
              <a:t>Married person &lt; $3,000</a:t>
            </a:r>
          </a:p>
          <a:p>
            <a:pPr lvl="1"/>
            <a:r>
              <a:rPr lang="en-US" dirty="0"/>
              <a:t>Place of residence and primary vehicle excluded </a:t>
            </a:r>
          </a:p>
          <a:p>
            <a:r>
              <a:rPr lang="en-US" dirty="0"/>
              <a:t>Little or No Income </a:t>
            </a:r>
          </a:p>
          <a:p>
            <a:pPr lvl="1"/>
            <a:r>
              <a:rPr lang="en-US" dirty="0"/>
              <a:t>Unearned income &lt; $943</a:t>
            </a:r>
          </a:p>
          <a:p>
            <a:pPr lvl="1"/>
            <a:r>
              <a:rPr lang="en-US" dirty="0"/>
              <a:t>Earned income &lt; $1,971</a:t>
            </a:r>
          </a:p>
          <a:p>
            <a:pPr lvl="1"/>
            <a:r>
              <a:rPr lang="en-US" dirty="0"/>
              <a:t>Spouse's income deemed to applicant </a:t>
            </a:r>
          </a:p>
        </p:txBody>
      </p:sp>
    </p:spTree>
    <p:extLst>
      <p:ext uri="{BB962C8B-B14F-4D97-AF65-F5344CB8AC3E}">
        <p14:creationId xmlns:p14="http://schemas.microsoft.com/office/powerpoint/2010/main" val="104551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900" decel="100000" fill="hold"/>
                                        <p:tgtEl>
                                          <p:spTgt spid="3">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bg/>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9" presetClass="entr" presetSubtype="0" decel="100000" fill="hold" grpId="0" nodeType="clickEffect">
                                  <p:stCondLst>
                                    <p:cond delay="0"/>
                                  </p:stCondLst>
                                  <p:childTnLst>
                                    <p:set>
                                      <p:cBhvr>
                                        <p:cTn id="50" dur="1" fill="hold">
                                          <p:stCondLst>
                                            <p:cond delay="0"/>
                                          </p:stCondLst>
                                        </p:cTn>
                                        <p:tgtEl>
                                          <p:spTgt spid="4">
                                            <p:bg/>
                                          </p:spTgt>
                                        </p:tgtEl>
                                        <p:attrNameLst>
                                          <p:attrName>style.visibility</p:attrName>
                                        </p:attrNameLst>
                                      </p:cBhvr>
                                      <p:to>
                                        <p:strVal val="visible"/>
                                      </p:to>
                                    </p:set>
                                    <p:anim calcmode="lin" valueType="num">
                                      <p:cBhvr>
                                        <p:cTn id="51" dur="500" fill="hold"/>
                                        <p:tgtEl>
                                          <p:spTgt spid="4">
                                            <p:bg/>
                                          </p:spTgt>
                                        </p:tgtEl>
                                        <p:attrNameLst>
                                          <p:attrName>ppt_w</p:attrName>
                                        </p:attrNameLst>
                                      </p:cBhvr>
                                      <p:tavLst>
                                        <p:tav tm="0">
                                          <p:val>
                                            <p:fltVal val="0"/>
                                          </p:val>
                                        </p:tav>
                                        <p:tav tm="100000">
                                          <p:val>
                                            <p:strVal val="#ppt_w"/>
                                          </p:val>
                                        </p:tav>
                                      </p:tavLst>
                                    </p:anim>
                                    <p:anim calcmode="lin" valueType="num">
                                      <p:cBhvr>
                                        <p:cTn id="52" dur="500" fill="hold"/>
                                        <p:tgtEl>
                                          <p:spTgt spid="4">
                                            <p:bg/>
                                          </p:spTgt>
                                        </p:tgtEl>
                                        <p:attrNameLst>
                                          <p:attrName>ppt_h</p:attrName>
                                        </p:attrNameLst>
                                      </p:cBhvr>
                                      <p:tavLst>
                                        <p:tav tm="0">
                                          <p:val>
                                            <p:fltVal val="0"/>
                                          </p:val>
                                        </p:tav>
                                        <p:tav tm="100000">
                                          <p:val>
                                            <p:strVal val="#ppt_h"/>
                                          </p:val>
                                        </p:tav>
                                      </p:tavLst>
                                    </p:anim>
                                    <p:anim calcmode="lin" valueType="num">
                                      <p:cBhvr>
                                        <p:cTn id="53" dur="500" fill="hold"/>
                                        <p:tgtEl>
                                          <p:spTgt spid="4">
                                            <p:bg/>
                                          </p:spTgt>
                                        </p:tgtEl>
                                        <p:attrNameLst>
                                          <p:attrName>style.rotation</p:attrName>
                                        </p:attrNameLst>
                                      </p:cBhvr>
                                      <p:tavLst>
                                        <p:tav tm="0">
                                          <p:val>
                                            <p:fltVal val="360"/>
                                          </p:val>
                                        </p:tav>
                                        <p:tav tm="100000">
                                          <p:val>
                                            <p:fltVal val="0"/>
                                          </p:val>
                                        </p:tav>
                                      </p:tavLst>
                                    </p:anim>
                                    <p:animEffect transition="in" filter="fade">
                                      <p:cBhvr>
                                        <p:cTn id="54" dur="500"/>
                                        <p:tgtEl>
                                          <p:spTgt spid="4">
                                            <p:bg/>
                                          </p:spTgt>
                                        </p:tgtEl>
                                      </p:cBhvr>
                                    </p:animEffect>
                                  </p:childTnLst>
                                </p:cTn>
                              </p:par>
                              <p:par>
                                <p:cTn id="55" presetID="49" presetClass="entr" presetSubtype="0" decel="100000" fill="hold" grpId="0" nodeType="withEffect">
                                  <p:stCondLst>
                                    <p:cond delay="0"/>
                                  </p:stCondLst>
                                  <p:childTnLst>
                                    <p:set>
                                      <p:cBhvr>
                                        <p:cTn id="56" dur="1" fill="hold">
                                          <p:stCondLst>
                                            <p:cond delay="0"/>
                                          </p:stCondLst>
                                        </p:cTn>
                                        <p:tgtEl>
                                          <p:spTgt spid="4">
                                            <p:txEl>
                                              <p:pRg st="0" end="0"/>
                                            </p:txEl>
                                          </p:spTgt>
                                        </p:tgtEl>
                                        <p:attrNameLst>
                                          <p:attrName>style.visibility</p:attrName>
                                        </p:attrNameLst>
                                      </p:cBhvr>
                                      <p:to>
                                        <p:strVal val="visible"/>
                                      </p:to>
                                    </p:set>
                                    <p:anim calcmode="lin" valueType="num">
                                      <p:cBhvr>
                                        <p:cTn id="5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4">
                                            <p:txEl>
                                              <p:pRg st="0" end="0"/>
                                            </p:txEl>
                                          </p:spTgt>
                                        </p:tgtEl>
                                        <p:attrNameLst>
                                          <p:attrName>ppt_h</p:attrName>
                                        </p:attrNameLst>
                                      </p:cBhvr>
                                      <p:tavLst>
                                        <p:tav tm="0">
                                          <p:val>
                                            <p:fltVal val="0"/>
                                          </p:val>
                                        </p:tav>
                                        <p:tav tm="100000">
                                          <p:val>
                                            <p:strVal val="#ppt_h"/>
                                          </p:val>
                                        </p:tav>
                                      </p:tavLst>
                                    </p:anim>
                                    <p:anim calcmode="lin" valueType="num">
                                      <p:cBhvr>
                                        <p:cTn id="59" dur="500" fill="hold"/>
                                        <p:tgtEl>
                                          <p:spTgt spid="4">
                                            <p:txEl>
                                              <p:pRg st="0" end="0"/>
                                            </p:txEl>
                                          </p:spTgt>
                                        </p:tgtEl>
                                        <p:attrNameLst>
                                          <p:attrName>style.rotation</p:attrName>
                                        </p:attrNameLst>
                                      </p:cBhvr>
                                      <p:tavLst>
                                        <p:tav tm="0">
                                          <p:val>
                                            <p:fltVal val="360"/>
                                          </p:val>
                                        </p:tav>
                                        <p:tav tm="100000">
                                          <p:val>
                                            <p:fltVal val="0"/>
                                          </p:val>
                                        </p:tav>
                                      </p:tavLst>
                                    </p:anim>
                                    <p:animEffect transition="in" filter="fade">
                                      <p:cBhvr>
                                        <p:cTn id="60" dur="500"/>
                                        <p:tgtEl>
                                          <p:spTgt spid="4">
                                            <p:txEl>
                                              <p:pRg st="0" end="0"/>
                                            </p:txEl>
                                          </p:spTgt>
                                        </p:tgtEl>
                                      </p:cBhvr>
                                    </p:animEffect>
                                  </p:childTnLst>
                                </p:cTn>
                              </p:par>
                              <p:par>
                                <p:cTn id="61" presetID="49" presetClass="entr" presetSubtype="0" decel="100000" fill="hold" grpId="0" nodeType="withEffect">
                                  <p:stCondLst>
                                    <p:cond delay="0"/>
                                  </p:stCondLst>
                                  <p:childTnLst>
                                    <p:set>
                                      <p:cBhvr>
                                        <p:cTn id="62" dur="1" fill="hold">
                                          <p:stCondLst>
                                            <p:cond delay="0"/>
                                          </p:stCondLst>
                                        </p:cTn>
                                        <p:tgtEl>
                                          <p:spTgt spid="4">
                                            <p:txEl>
                                              <p:pRg st="1" end="1"/>
                                            </p:txEl>
                                          </p:spTgt>
                                        </p:tgtEl>
                                        <p:attrNameLst>
                                          <p:attrName>style.visibility</p:attrName>
                                        </p:attrNameLst>
                                      </p:cBhvr>
                                      <p:to>
                                        <p:strVal val="visible"/>
                                      </p:to>
                                    </p:set>
                                    <p:anim calcmode="lin" valueType="num">
                                      <p:cBhvr>
                                        <p:cTn id="6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64" dur="500" fill="hold"/>
                                        <p:tgtEl>
                                          <p:spTgt spid="4">
                                            <p:txEl>
                                              <p:pRg st="1" end="1"/>
                                            </p:txEl>
                                          </p:spTgt>
                                        </p:tgtEl>
                                        <p:attrNameLst>
                                          <p:attrName>ppt_h</p:attrName>
                                        </p:attrNameLst>
                                      </p:cBhvr>
                                      <p:tavLst>
                                        <p:tav tm="0">
                                          <p:val>
                                            <p:fltVal val="0"/>
                                          </p:val>
                                        </p:tav>
                                        <p:tav tm="100000">
                                          <p:val>
                                            <p:strVal val="#ppt_h"/>
                                          </p:val>
                                        </p:tav>
                                      </p:tavLst>
                                    </p:anim>
                                    <p:anim calcmode="lin" valueType="num">
                                      <p:cBhvr>
                                        <p:cTn id="65" dur="500" fill="hold"/>
                                        <p:tgtEl>
                                          <p:spTgt spid="4">
                                            <p:txEl>
                                              <p:pRg st="1" end="1"/>
                                            </p:txEl>
                                          </p:spTgt>
                                        </p:tgtEl>
                                        <p:attrNameLst>
                                          <p:attrName>style.rotation</p:attrName>
                                        </p:attrNameLst>
                                      </p:cBhvr>
                                      <p:tavLst>
                                        <p:tav tm="0">
                                          <p:val>
                                            <p:fltVal val="360"/>
                                          </p:val>
                                        </p:tav>
                                        <p:tav tm="100000">
                                          <p:val>
                                            <p:fltVal val="0"/>
                                          </p:val>
                                        </p:tav>
                                      </p:tavLst>
                                    </p:anim>
                                    <p:animEffect transition="in" filter="fade">
                                      <p:cBhvr>
                                        <p:cTn id="66" dur="500"/>
                                        <p:tgtEl>
                                          <p:spTgt spid="4">
                                            <p:txEl>
                                              <p:pRg st="1" end="1"/>
                                            </p:txEl>
                                          </p:spTgt>
                                        </p:tgtEl>
                                      </p:cBhvr>
                                    </p:animEffect>
                                  </p:childTnLst>
                                </p:cTn>
                              </p:par>
                              <p:par>
                                <p:cTn id="67" presetID="49" presetClass="entr" presetSubtype="0" decel="100000" fill="hold" grpId="0" nodeType="withEffect">
                                  <p:stCondLst>
                                    <p:cond delay="0"/>
                                  </p:stCondLst>
                                  <p:childTnLst>
                                    <p:set>
                                      <p:cBhvr>
                                        <p:cTn id="68" dur="1" fill="hold">
                                          <p:stCondLst>
                                            <p:cond delay="0"/>
                                          </p:stCondLst>
                                        </p:cTn>
                                        <p:tgtEl>
                                          <p:spTgt spid="4">
                                            <p:txEl>
                                              <p:pRg st="2" end="2"/>
                                            </p:txEl>
                                          </p:spTgt>
                                        </p:tgtEl>
                                        <p:attrNameLst>
                                          <p:attrName>style.visibility</p:attrName>
                                        </p:attrNameLst>
                                      </p:cBhvr>
                                      <p:to>
                                        <p:strVal val="visible"/>
                                      </p:to>
                                    </p:set>
                                    <p:anim calcmode="lin" valueType="num">
                                      <p:cBhvr>
                                        <p:cTn id="6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70" dur="500" fill="hold"/>
                                        <p:tgtEl>
                                          <p:spTgt spid="4">
                                            <p:txEl>
                                              <p:pRg st="2" end="2"/>
                                            </p:txEl>
                                          </p:spTgt>
                                        </p:tgtEl>
                                        <p:attrNameLst>
                                          <p:attrName>ppt_h</p:attrName>
                                        </p:attrNameLst>
                                      </p:cBhvr>
                                      <p:tavLst>
                                        <p:tav tm="0">
                                          <p:val>
                                            <p:fltVal val="0"/>
                                          </p:val>
                                        </p:tav>
                                        <p:tav tm="100000">
                                          <p:val>
                                            <p:strVal val="#ppt_h"/>
                                          </p:val>
                                        </p:tav>
                                      </p:tavLst>
                                    </p:anim>
                                    <p:anim calcmode="lin" valueType="num">
                                      <p:cBhvr>
                                        <p:cTn id="71" dur="500" fill="hold"/>
                                        <p:tgtEl>
                                          <p:spTgt spid="4">
                                            <p:txEl>
                                              <p:pRg st="2" end="2"/>
                                            </p:txEl>
                                          </p:spTgt>
                                        </p:tgtEl>
                                        <p:attrNameLst>
                                          <p:attrName>style.rotation</p:attrName>
                                        </p:attrNameLst>
                                      </p:cBhvr>
                                      <p:tavLst>
                                        <p:tav tm="0">
                                          <p:val>
                                            <p:fltVal val="360"/>
                                          </p:val>
                                        </p:tav>
                                        <p:tav tm="100000">
                                          <p:val>
                                            <p:fltVal val="0"/>
                                          </p:val>
                                        </p:tav>
                                      </p:tavLst>
                                    </p:anim>
                                    <p:animEffect transition="in" filter="fade">
                                      <p:cBhvr>
                                        <p:cTn id="72" dur="500"/>
                                        <p:tgtEl>
                                          <p:spTgt spid="4">
                                            <p:txEl>
                                              <p:pRg st="2" end="2"/>
                                            </p:txEl>
                                          </p:spTgt>
                                        </p:tgtEl>
                                      </p:cBhvr>
                                    </p:animEffect>
                                  </p:childTnLst>
                                </p:cTn>
                              </p:par>
                              <p:par>
                                <p:cTn id="73" presetID="49" presetClass="entr" presetSubtype="0" decel="100000" fill="hold" grpId="0" nodeType="withEffect">
                                  <p:stCondLst>
                                    <p:cond delay="0"/>
                                  </p:stCondLst>
                                  <p:childTnLst>
                                    <p:set>
                                      <p:cBhvr>
                                        <p:cTn id="74" dur="1" fill="hold">
                                          <p:stCondLst>
                                            <p:cond delay="0"/>
                                          </p:stCondLst>
                                        </p:cTn>
                                        <p:tgtEl>
                                          <p:spTgt spid="4">
                                            <p:txEl>
                                              <p:pRg st="3" end="3"/>
                                            </p:txEl>
                                          </p:spTgt>
                                        </p:tgtEl>
                                        <p:attrNameLst>
                                          <p:attrName>style.visibility</p:attrName>
                                        </p:attrNameLst>
                                      </p:cBhvr>
                                      <p:to>
                                        <p:strVal val="visible"/>
                                      </p:to>
                                    </p:set>
                                    <p:anim calcmode="lin" valueType="num">
                                      <p:cBhvr>
                                        <p:cTn id="7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76" dur="500" fill="hold"/>
                                        <p:tgtEl>
                                          <p:spTgt spid="4">
                                            <p:txEl>
                                              <p:pRg st="3" end="3"/>
                                            </p:txEl>
                                          </p:spTgt>
                                        </p:tgtEl>
                                        <p:attrNameLst>
                                          <p:attrName>ppt_h</p:attrName>
                                        </p:attrNameLst>
                                      </p:cBhvr>
                                      <p:tavLst>
                                        <p:tav tm="0">
                                          <p:val>
                                            <p:fltVal val="0"/>
                                          </p:val>
                                        </p:tav>
                                        <p:tav tm="100000">
                                          <p:val>
                                            <p:strVal val="#ppt_h"/>
                                          </p:val>
                                        </p:tav>
                                      </p:tavLst>
                                    </p:anim>
                                    <p:anim calcmode="lin" valueType="num">
                                      <p:cBhvr>
                                        <p:cTn id="77" dur="500" fill="hold"/>
                                        <p:tgtEl>
                                          <p:spTgt spid="4">
                                            <p:txEl>
                                              <p:pRg st="3" end="3"/>
                                            </p:txEl>
                                          </p:spTgt>
                                        </p:tgtEl>
                                        <p:attrNameLst>
                                          <p:attrName>style.rotation</p:attrName>
                                        </p:attrNameLst>
                                      </p:cBhvr>
                                      <p:tavLst>
                                        <p:tav tm="0">
                                          <p:val>
                                            <p:fltVal val="360"/>
                                          </p:val>
                                        </p:tav>
                                        <p:tav tm="100000">
                                          <p:val>
                                            <p:fltVal val="0"/>
                                          </p:val>
                                        </p:tav>
                                      </p:tavLst>
                                    </p:anim>
                                    <p:animEffect transition="in" filter="fade">
                                      <p:cBhvr>
                                        <p:cTn id="78" dur="500"/>
                                        <p:tgtEl>
                                          <p:spTgt spid="4">
                                            <p:txEl>
                                              <p:pRg st="3" end="3"/>
                                            </p:txEl>
                                          </p:spTgt>
                                        </p:tgtEl>
                                      </p:cBhvr>
                                    </p:animEffect>
                                  </p:childTnLst>
                                </p:cTn>
                              </p:par>
                              <p:par>
                                <p:cTn id="79" presetID="49" presetClass="entr" presetSubtype="0" decel="100000" fill="hold" grpId="0" nodeType="withEffect">
                                  <p:stCondLst>
                                    <p:cond delay="0"/>
                                  </p:stCondLst>
                                  <p:childTnLst>
                                    <p:set>
                                      <p:cBhvr>
                                        <p:cTn id="80" dur="1" fill="hold">
                                          <p:stCondLst>
                                            <p:cond delay="0"/>
                                          </p:stCondLst>
                                        </p:cTn>
                                        <p:tgtEl>
                                          <p:spTgt spid="4">
                                            <p:txEl>
                                              <p:pRg st="4" end="4"/>
                                            </p:txEl>
                                          </p:spTgt>
                                        </p:tgtEl>
                                        <p:attrNameLst>
                                          <p:attrName>style.visibility</p:attrName>
                                        </p:attrNameLst>
                                      </p:cBhvr>
                                      <p:to>
                                        <p:strVal val="visible"/>
                                      </p:to>
                                    </p:set>
                                    <p:anim calcmode="lin" valueType="num">
                                      <p:cBhvr>
                                        <p:cTn id="8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82" dur="500" fill="hold"/>
                                        <p:tgtEl>
                                          <p:spTgt spid="4">
                                            <p:txEl>
                                              <p:pRg st="4" end="4"/>
                                            </p:txEl>
                                          </p:spTgt>
                                        </p:tgtEl>
                                        <p:attrNameLst>
                                          <p:attrName>ppt_h</p:attrName>
                                        </p:attrNameLst>
                                      </p:cBhvr>
                                      <p:tavLst>
                                        <p:tav tm="0">
                                          <p:val>
                                            <p:fltVal val="0"/>
                                          </p:val>
                                        </p:tav>
                                        <p:tav tm="100000">
                                          <p:val>
                                            <p:strVal val="#ppt_h"/>
                                          </p:val>
                                        </p:tav>
                                      </p:tavLst>
                                    </p:anim>
                                    <p:anim calcmode="lin" valueType="num">
                                      <p:cBhvr>
                                        <p:cTn id="83" dur="500" fill="hold"/>
                                        <p:tgtEl>
                                          <p:spTgt spid="4">
                                            <p:txEl>
                                              <p:pRg st="4" end="4"/>
                                            </p:txEl>
                                          </p:spTgt>
                                        </p:tgtEl>
                                        <p:attrNameLst>
                                          <p:attrName>style.rotation</p:attrName>
                                        </p:attrNameLst>
                                      </p:cBhvr>
                                      <p:tavLst>
                                        <p:tav tm="0">
                                          <p:val>
                                            <p:fltVal val="360"/>
                                          </p:val>
                                        </p:tav>
                                        <p:tav tm="100000">
                                          <p:val>
                                            <p:fltVal val="0"/>
                                          </p:val>
                                        </p:tav>
                                      </p:tavLst>
                                    </p:anim>
                                    <p:animEffect transition="in" filter="fade">
                                      <p:cBhvr>
                                        <p:cTn id="84" dur="500"/>
                                        <p:tgtEl>
                                          <p:spTgt spid="4">
                                            <p:txEl>
                                              <p:pRg st="4" end="4"/>
                                            </p:txEl>
                                          </p:spTgt>
                                        </p:tgtEl>
                                      </p:cBhvr>
                                    </p:animEffect>
                                  </p:childTnLst>
                                </p:cTn>
                              </p:par>
                              <p:par>
                                <p:cTn id="85" presetID="49" presetClass="entr" presetSubtype="0" decel="100000" fill="hold" grpId="0" nodeType="withEffect">
                                  <p:stCondLst>
                                    <p:cond delay="0"/>
                                  </p:stCondLst>
                                  <p:childTnLst>
                                    <p:set>
                                      <p:cBhvr>
                                        <p:cTn id="86" dur="1" fill="hold">
                                          <p:stCondLst>
                                            <p:cond delay="0"/>
                                          </p:stCondLst>
                                        </p:cTn>
                                        <p:tgtEl>
                                          <p:spTgt spid="4">
                                            <p:txEl>
                                              <p:pRg st="5" end="5"/>
                                            </p:txEl>
                                          </p:spTgt>
                                        </p:tgtEl>
                                        <p:attrNameLst>
                                          <p:attrName>style.visibility</p:attrName>
                                        </p:attrNameLst>
                                      </p:cBhvr>
                                      <p:to>
                                        <p:strVal val="visible"/>
                                      </p:to>
                                    </p:set>
                                    <p:anim calcmode="lin" valueType="num">
                                      <p:cBhvr>
                                        <p:cTn id="8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88" dur="500" fill="hold"/>
                                        <p:tgtEl>
                                          <p:spTgt spid="4">
                                            <p:txEl>
                                              <p:pRg st="5" end="5"/>
                                            </p:txEl>
                                          </p:spTgt>
                                        </p:tgtEl>
                                        <p:attrNameLst>
                                          <p:attrName>ppt_h</p:attrName>
                                        </p:attrNameLst>
                                      </p:cBhvr>
                                      <p:tavLst>
                                        <p:tav tm="0">
                                          <p:val>
                                            <p:fltVal val="0"/>
                                          </p:val>
                                        </p:tav>
                                        <p:tav tm="100000">
                                          <p:val>
                                            <p:strVal val="#ppt_h"/>
                                          </p:val>
                                        </p:tav>
                                      </p:tavLst>
                                    </p:anim>
                                    <p:anim calcmode="lin" valueType="num">
                                      <p:cBhvr>
                                        <p:cTn id="89" dur="500" fill="hold"/>
                                        <p:tgtEl>
                                          <p:spTgt spid="4">
                                            <p:txEl>
                                              <p:pRg st="5" end="5"/>
                                            </p:txEl>
                                          </p:spTgt>
                                        </p:tgtEl>
                                        <p:attrNameLst>
                                          <p:attrName>style.rotation</p:attrName>
                                        </p:attrNameLst>
                                      </p:cBhvr>
                                      <p:tavLst>
                                        <p:tav tm="0">
                                          <p:val>
                                            <p:fltVal val="360"/>
                                          </p:val>
                                        </p:tav>
                                        <p:tav tm="100000">
                                          <p:val>
                                            <p:fltVal val="0"/>
                                          </p:val>
                                        </p:tav>
                                      </p:tavLst>
                                    </p:anim>
                                    <p:animEffect transition="in" filter="fade">
                                      <p:cBhvr>
                                        <p:cTn id="90" dur="500"/>
                                        <p:tgtEl>
                                          <p:spTgt spid="4">
                                            <p:txEl>
                                              <p:pRg st="5" end="5"/>
                                            </p:txEl>
                                          </p:spTgt>
                                        </p:tgtEl>
                                      </p:cBhvr>
                                    </p:animEffect>
                                  </p:childTnLst>
                                </p:cTn>
                              </p:par>
                              <p:par>
                                <p:cTn id="91" presetID="49" presetClass="entr" presetSubtype="0" decel="100000" fill="hold" grpId="0" nodeType="withEffect">
                                  <p:stCondLst>
                                    <p:cond delay="0"/>
                                  </p:stCondLst>
                                  <p:childTnLst>
                                    <p:set>
                                      <p:cBhvr>
                                        <p:cTn id="92" dur="1" fill="hold">
                                          <p:stCondLst>
                                            <p:cond delay="0"/>
                                          </p:stCondLst>
                                        </p:cTn>
                                        <p:tgtEl>
                                          <p:spTgt spid="4">
                                            <p:txEl>
                                              <p:pRg st="6" end="6"/>
                                            </p:txEl>
                                          </p:spTgt>
                                        </p:tgtEl>
                                        <p:attrNameLst>
                                          <p:attrName>style.visibility</p:attrName>
                                        </p:attrNameLst>
                                      </p:cBhvr>
                                      <p:to>
                                        <p:strVal val="visible"/>
                                      </p:to>
                                    </p:set>
                                    <p:anim calcmode="lin" valueType="num">
                                      <p:cBhvr>
                                        <p:cTn id="93"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94" dur="500" fill="hold"/>
                                        <p:tgtEl>
                                          <p:spTgt spid="4">
                                            <p:txEl>
                                              <p:pRg st="6" end="6"/>
                                            </p:txEl>
                                          </p:spTgt>
                                        </p:tgtEl>
                                        <p:attrNameLst>
                                          <p:attrName>ppt_h</p:attrName>
                                        </p:attrNameLst>
                                      </p:cBhvr>
                                      <p:tavLst>
                                        <p:tav tm="0">
                                          <p:val>
                                            <p:fltVal val="0"/>
                                          </p:val>
                                        </p:tav>
                                        <p:tav tm="100000">
                                          <p:val>
                                            <p:strVal val="#ppt_h"/>
                                          </p:val>
                                        </p:tav>
                                      </p:tavLst>
                                    </p:anim>
                                    <p:anim calcmode="lin" valueType="num">
                                      <p:cBhvr>
                                        <p:cTn id="95" dur="500" fill="hold"/>
                                        <p:tgtEl>
                                          <p:spTgt spid="4">
                                            <p:txEl>
                                              <p:pRg st="6" end="6"/>
                                            </p:txEl>
                                          </p:spTgt>
                                        </p:tgtEl>
                                        <p:attrNameLst>
                                          <p:attrName>style.rotation</p:attrName>
                                        </p:attrNameLst>
                                      </p:cBhvr>
                                      <p:tavLst>
                                        <p:tav tm="0">
                                          <p:val>
                                            <p:fltVal val="360"/>
                                          </p:val>
                                        </p:tav>
                                        <p:tav tm="100000">
                                          <p:val>
                                            <p:fltVal val="0"/>
                                          </p:val>
                                        </p:tav>
                                      </p:tavLst>
                                    </p:anim>
                                    <p:animEffect transition="in" filter="fade">
                                      <p:cBhvr>
                                        <p:cTn id="96" dur="500"/>
                                        <p:tgtEl>
                                          <p:spTgt spid="4">
                                            <p:txEl>
                                              <p:pRg st="6" end="6"/>
                                            </p:txEl>
                                          </p:spTgt>
                                        </p:tgtEl>
                                      </p:cBhvr>
                                    </p:animEffect>
                                  </p:childTnLst>
                                </p:cTn>
                              </p:par>
                              <p:par>
                                <p:cTn id="97" presetID="49" presetClass="entr" presetSubtype="0" decel="100000" fill="hold" grpId="0" nodeType="withEffect">
                                  <p:stCondLst>
                                    <p:cond delay="0"/>
                                  </p:stCondLst>
                                  <p:childTnLst>
                                    <p:set>
                                      <p:cBhvr>
                                        <p:cTn id="98" dur="1" fill="hold">
                                          <p:stCondLst>
                                            <p:cond delay="0"/>
                                          </p:stCondLst>
                                        </p:cTn>
                                        <p:tgtEl>
                                          <p:spTgt spid="4">
                                            <p:txEl>
                                              <p:pRg st="7" end="7"/>
                                            </p:txEl>
                                          </p:spTgt>
                                        </p:tgtEl>
                                        <p:attrNameLst>
                                          <p:attrName>style.visibility</p:attrName>
                                        </p:attrNameLst>
                                      </p:cBhvr>
                                      <p:to>
                                        <p:strVal val="visible"/>
                                      </p:to>
                                    </p:set>
                                    <p:anim calcmode="lin" valueType="num">
                                      <p:cBhvr>
                                        <p:cTn id="99"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100" dur="500" fill="hold"/>
                                        <p:tgtEl>
                                          <p:spTgt spid="4">
                                            <p:txEl>
                                              <p:pRg st="7" end="7"/>
                                            </p:txEl>
                                          </p:spTgt>
                                        </p:tgtEl>
                                        <p:attrNameLst>
                                          <p:attrName>ppt_h</p:attrName>
                                        </p:attrNameLst>
                                      </p:cBhvr>
                                      <p:tavLst>
                                        <p:tav tm="0">
                                          <p:val>
                                            <p:fltVal val="0"/>
                                          </p:val>
                                        </p:tav>
                                        <p:tav tm="100000">
                                          <p:val>
                                            <p:strVal val="#ppt_h"/>
                                          </p:val>
                                        </p:tav>
                                      </p:tavLst>
                                    </p:anim>
                                    <p:anim calcmode="lin" valueType="num">
                                      <p:cBhvr>
                                        <p:cTn id="101" dur="500" fill="hold"/>
                                        <p:tgtEl>
                                          <p:spTgt spid="4">
                                            <p:txEl>
                                              <p:pRg st="7" end="7"/>
                                            </p:txEl>
                                          </p:spTgt>
                                        </p:tgtEl>
                                        <p:attrNameLst>
                                          <p:attrName>style.rotation</p:attrName>
                                        </p:attrNameLst>
                                      </p:cBhvr>
                                      <p:tavLst>
                                        <p:tav tm="0">
                                          <p:val>
                                            <p:fltVal val="360"/>
                                          </p:val>
                                        </p:tav>
                                        <p:tav tm="100000">
                                          <p:val>
                                            <p:fltVal val="0"/>
                                          </p:val>
                                        </p:tav>
                                      </p:tavLst>
                                    </p:anim>
                                    <p:animEffect transition="in" filter="fade">
                                      <p:cBhvr>
                                        <p:cTn id="102" dur="500"/>
                                        <p:tgtEl>
                                          <p:spTgt spid="4">
                                            <p:txEl>
                                              <p:pRg st="7" end="7"/>
                                            </p:txEl>
                                          </p:spTgt>
                                        </p:tgtEl>
                                      </p:cBhvr>
                                    </p:animEffect>
                                  </p:childTnLst>
                                </p:cTn>
                              </p:par>
                              <p:par>
                                <p:cTn id="103" presetID="49" presetClass="entr" presetSubtype="0" decel="100000" fill="hold" grpId="0" nodeType="withEffect">
                                  <p:stCondLst>
                                    <p:cond delay="0"/>
                                  </p:stCondLst>
                                  <p:childTnLst>
                                    <p:set>
                                      <p:cBhvr>
                                        <p:cTn id="104" dur="1" fill="hold">
                                          <p:stCondLst>
                                            <p:cond delay="0"/>
                                          </p:stCondLst>
                                        </p:cTn>
                                        <p:tgtEl>
                                          <p:spTgt spid="4">
                                            <p:txEl>
                                              <p:pRg st="8" end="8"/>
                                            </p:txEl>
                                          </p:spTgt>
                                        </p:tgtEl>
                                        <p:attrNameLst>
                                          <p:attrName>style.visibility</p:attrName>
                                        </p:attrNameLst>
                                      </p:cBhvr>
                                      <p:to>
                                        <p:strVal val="visible"/>
                                      </p:to>
                                    </p:set>
                                    <p:anim calcmode="lin" valueType="num">
                                      <p:cBhvr>
                                        <p:cTn id="105"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106" dur="500" fill="hold"/>
                                        <p:tgtEl>
                                          <p:spTgt spid="4">
                                            <p:txEl>
                                              <p:pRg st="8" end="8"/>
                                            </p:txEl>
                                          </p:spTgt>
                                        </p:tgtEl>
                                        <p:attrNameLst>
                                          <p:attrName>ppt_h</p:attrName>
                                        </p:attrNameLst>
                                      </p:cBhvr>
                                      <p:tavLst>
                                        <p:tav tm="0">
                                          <p:val>
                                            <p:fltVal val="0"/>
                                          </p:val>
                                        </p:tav>
                                        <p:tav tm="100000">
                                          <p:val>
                                            <p:strVal val="#ppt_h"/>
                                          </p:val>
                                        </p:tav>
                                      </p:tavLst>
                                    </p:anim>
                                    <p:anim calcmode="lin" valueType="num">
                                      <p:cBhvr>
                                        <p:cTn id="107" dur="500" fill="hold"/>
                                        <p:tgtEl>
                                          <p:spTgt spid="4">
                                            <p:txEl>
                                              <p:pRg st="8" end="8"/>
                                            </p:txEl>
                                          </p:spTgt>
                                        </p:tgtEl>
                                        <p:attrNameLst>
                                          <p:attrName>style.rotation</p:attrName>
                                        </p:attrNameLst>
                                      </p:cBhvr>
                                      <p:tavLst>
                                        <p:tav tm="0">
                                          <p:val>
                                            <p:fltVal val="360"/>
                                          </p:val>
                                        </p:tav>
                                        <p:tav tm="100000">
                                          <p:val>
                                            <p:fltVal val="0"/>
                                          </p:val>
                                        </p:tav>
                                      </p:tavLst>
                                    </p:anim>
                                    <p:animEffect transition="in" filter="fade">
                                      <p:cBhvr>
                                        <p:cTn id="108"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5779281-7937-47A5-9678-B6FDAD972A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9144000" cy="6867027"/>
            <a:chOff x="0" y="-2373"/>
            <a:chExt cx="12192000" cy="6867027"/>
          </a:xfrm>
        </p:grpSpPr>
        <p:sp>
          <p:nvSpPr>
            <p:cNvPr id="10" name="Rectangle 9">
              <a:extLst>
                <a:ext uri="{FF2B5EF4-FFF2-40B4-BE49-F238E27FC236}">
                  <a16:creationId xmlns:a16="http://schemas.microsoft.com/office/drawing/2014/main" id="{3C6A5F94-EA1E-47C7-A6EE-BBF381891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Oval 10">
              <a:extLst>
                <a:ext uri="{FF2B5EF4-FFF2-40B4-BE49-F238E27FC236}">
                  <a16:creationId xmlns:a16="http://schemas.microsoft.com/office/drawing/2014/main" id="{A45E2F18-3105-4F3B-99FD-83B4793DA3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Oval 11">
              <a:extLst>
                <a:ext uri="{FF2B5EF4-FFF2-40B4-BE49-F238E27FC236}">
                  <a16:creationId xmlns:a16="http://schemas.microsoft.com/office/drawing/2014/main" id="{1381AF66-114C-4563-B095-288F42CCB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Oval 12">
              <a:extLst>
                <a:ext uri="{FF2B5EF4-FFF2-40B4-BE49-F238E27FC236}">
                  <a16:creationId xmlns:a16="http://schemas.microsoft.com/office/drawing/2014/main" id="{747F9408-6CFC-4676-AD20-F02C796EB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Oval 13">
              <a:extLst>
                <a:ext uri="{FF2B5EF4-FFF2-40B4-BE49-F238E27FC236}">
                  <a16:creationId xmlns:a16="http://schemas.microsoft.com/office/drawing/2014/main" id="{A7ADB05A-D37F-413A-B91E-5BB1FF6289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Oval 14">
              <a:extLst>
                <a:ext uri="{FF2B5EF4-FFF2-40B4-BE49-F238E27FC236}">
                  <a16:creationId xmlns:a16="http://schemas.microsoft.com/office/drawing/2014/main" id="{8654F3E1-5DC0-4E84-B666-997F05FA07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5">
              <a:extLst>
                <a:ext uri="{FF2B5EF4-FFF2-40B4-BE49-F238E27FC236}">
                  <a16:creationId xmlns:a16="http://schemas.microsoft.com/office/drawing/2014/main" id="{6705C03F-F9C3-432E-8D6A-7396A5D23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a:p>
          </p:txBody>
        </p:sp>
        <p:sp>
          <p:nvSpPr>
            <p:cNvPr id="17" name="Freeform 5">
              <a:extLst>
                <a:ext uri="{FF2B5EF4-FFF2-40B4-BE49-F238E27FC236}">
                  <a16:creationId xmlns:a16="http://schemas.microsoft.com/office/drawing/2014/main" id="{A9832115-0F55-42D3-9A09-385BD837D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en-US"/>
            </a:p>
          </p:txBody>
        </p:sp>
        <p:sp>
          <p:nvSpPr>
            <p:cNvPr id="18" name="Freeform 5">
              <a:extLst>
                <a:ext uri="{FF2B5EF4-FFF2-40B4-BE49-F238E27FC236}">
                  <a16:creationId xmlns:a16="http://schemas.microsoft.com/office/drawing/2014/main" id="{E7DA4E2E-EF02-4DA8-B2D4-458977719B4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n-US"/>
            </a:p>
          </p:txBody>
        </p:sp>
      </p:grpSp>
      <p:sp>
        <p:nvSpPr>
          <p:cNvPr id="20" name="Rectangle 19">
            <a:extLst>
              <a:ext uri="{FF2B5EF4-FFF2-40B4-BE49-F238E27FC236}">
                <a16:creationId xmlns:a16="http://schemas.microsoft.com/office/drawing/2014/main" id="{4E7CA534-C00D-4395-B324-C66C955E5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2" name="Rectangle 21">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25" name="Rectangle 24">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6"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n-US"/>
            </a:p>
          </p:txBody>
        </p:sp>
      </p:grpSp>
      <p:sp>
        <p:nvSpPr>
          <p:cNvPr id="2" name="Title 1">
            <a:extLst>
              <a:ext uri="{FF2B5EF4-FFF2-40B4-BE49-F238E27FC236}">
                <a16:creationId xmlns:a16="http://schemas.microsoft.com/office/drawing/2014/main" id="{29CF59BC-64DB-9534-F1C5-2E6E4E79C339}"/>
              </a:ext>
            </a:extLst>
          </p:cNvPr>
          <p:cNvSpPr>
            <a:spLocks noGrp="1"/>
          </p:cNvSpPr>
          <p:nvPr>
            <p:ph type="title"/>
          </p:nvPr>
        </p:nvSpPr>
        <p:spPr>
          <a:xfrm>
            <a:off x="627185" y="1085549"/>
            <a:ext cx="2573210" cy="4686903"/>
          </a:xfrm>
        </p:spPr>
        <p:txBody>
          <a:bodyPr vert="horz" lIns="91440" tIns="45720" rIns="91440" bIns="45720" rtlCol="0" anchor="ctr">
            <a:normAutofit/>
          </a:bodyPr>
          <a:lstStyle/>
          <a:p>
            <a:pPr algn="r"/>
            <a:r>
              <a:rPr lang="en-US" sz="3600">
                <a:solidFill>
                  <a:schemeClr val="tx1"/>
                </a:solidFill>
              </a:rPr>
              <a:t>Student Earned Income Exclusion	</a:t>
            </a:r>
          </a:p>
        </p:txBody>
      </p:sp>
      <p:cxnSp>
        <p:nvCxnSpPr>
          <p:cNvPr id="28" name="Straight Connector 27">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3BA1622A-4F07-D08F-6078-40FA71884D2D}"/>
              </a:ext>
            </a:extLst>
          </p:cNvPr>
          <p:cNvSpPr txBox="1"/>
          <p:nvPr/>
        </p:nvSpPr>
        <p:spPr>
          <a:xfrm>
            <a:off x="3781049" y="1085549"/>
            <a:ext cx="4184780" cy="4686903"/>
          </a:xfrm>
          <a:prstGeom prst="rect">
            <a:avLst/>
          </a:prstGeom>
        </p:spPr>
        <p:txBody>
          <a:bodyPr vert="horz" lIns="91440" tIns="45720" rIns="91440" bIns="45720" rtlCol="0" anchor="ctr">
            <a:normAutofit/>
          </a:bodyPr>
          <a:lstStyle/>
          <a:p>
            <a:pPr marL="285750" indent="-285750">
              <a:spcBef>
                <a:spcPts val="1000"/>
              </a:spcBef>
              <a:buClr>
                <a:schemeClr val="accent1"/>
              </a:buClr>
              <a:buSzPct val="80000"/>
              <a:buFont typeface="Wingdings 3" charset="2"/>
              <a:buChar char=""/>
            </a:pPr>
            <a:r>
              <a:rPr lang="en-US">
                <a:effectLst/>
              </a:rPr>
              <a:t>A blind or disabled child</a:t>
            </a:r>
            <a:r>
              <a:rPr lang="en-US"/>
              <a:t>, </a:t>
            </a:r>
            <a:r>
              <a:rPr lang="en-US">
                <a:effectLst/>
              </a:rPr>
              <a:t>who is under age 22 and is a student regularly attending school, college, or university, or a course of vocational or technical training, can have limited earnings that are not counted against his or her Supplemental Security Income (SSI) benefits. </a:t>
            </a:r>
          </a:p>
          <a:p>
            <a:pPr marL="285750" indent="-285750">
              <a:spcBef>
                <a:spcPts val="1000"/>
              </a:spcBef>
              <a:buClr>
                <a:schemeClr val="accent1"/>
              </a:buClr>
              <a:buSzPct val="80000"/>
              <a:buFont typeface="Wingdings 3" charset="2"/>
              <a:buChar char=""/>
            </a:pPr>
            <a:endParaRPr lang="en-US">
              <a:effectLst/>
            </a:endParaRPr>
          </a:p>
          <a:p>
            <a:pPr marL="285750" indent="-285750">
              <a:spcBef>
                <a:spcPts val="1000"/>
              </a:spcBef>
              <a:buClr>
                <a:schemeClr val="accent1"/>
              </a:buClr>
              <a:buSzPct val="80000"/>
              <a:buFont typeface="Wingdings 3" charset="2"/>
              <a:buChar char=""/>
            </a:pPr>
            <a:r>
              <a:rPr lang="en-US">
                <a:effectLst/>
              </a:rPr>
              <a:t>The maximum amount of the income exclusion applicable to a student in</a:t>
            </a:r>
            <a:r>
              <a:rPr lang="en-US"/>
              <a:t> </a:t>
            </a:r>
            <a:r>
              <a:rPr lang="en-US">
                <a:effectLst/>
              </a:rPr>
              <a:t>2024 is $2,290 per month but not more than $9,230.00</a:t>
            </a:r>
          </a:p>
        </p:txBody>
      </p:sp>
      <p:sp>
        <p:nvSpPr>
          <p:cNvPr id="30"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0832" y="6391838"/>
            <a:ext cx="2894846"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32"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89140" y="6391839"/>
            <a:ext cx="2248228"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spTree>
    <p:extLst>
      <p:ext uri="{BB962C8B-B14F-4D97-AF65-F5344CB8AC3E}">
        <p14:creationId xmlns:p14="http://schemas.microsoft.com/office/powerpoint/2010/main" val="208896584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31F2-C510-9AD1-244F-68D6B17EF9B8}"/>
              </a:ext>
            </a:extLst>
          </p:cNvPr>
          <p:cNvSpPr>
            <a:spLocks noGrp="1"/>
          </p:cNvSpPr>
          <p:nvPr>
            <p:ph type="title"/>
          </p:nvPr>
        </p:nvSpPr>
        <p:spPr/>
        <p:txBody>
          <a:bodyPr/>
          <a:lstStyle/>
          <a:p>
            <a:r>
              <a:rPr lang="en-US" dirty="0"/>
              <a:t>Definition of Disability	</a:t>
            </a:r>
          </a:p>
        </p:txBody>
      </p:sp>
      <p:sp>
        <p:nvSpPr>
          <p:cNvPr id="3" name="Content Placeholder 2">
            <a:extLst>
              <a:ext uri="{FF2B5EF4-FFF2-40B4-BE49-F238E27FC236}">
                <a16:creationId xmlns:a16="http://schemas.microsoft.com/office/drawing/2014/main" id="{8B48BFBB-F744-661D-CE99-EAA89692AD85}"/>
              </a:ext>
            </a:extLst>
          </p:cNvPr>
          <p:cNvSpPr>
            <a:spLocks noGrp="1"/>
          </p:cNvSpPr>
          <p:nvPr>
            <p:ph sz="half" idx="1"/>
          </p:nvPr>
        </p:nvSpPr>
        <p:spPr/>
        <p:txBody>
          <a:bodyPr>
            <a:normAutofit fontScale="92500" lnSpcReduction="20000"/>
          </a:bodyPr>
          <a:lstStyle/>
          <a:p>
            <a:r>
              <a:rPr lang="en-US" sz="1800" b="1" dirty="0">
                <a:effectLst/>
                <a:latin typeface="Arial" panose="020B0604020202020204" pitchFamily="34" charset="0"/>
                <a:ea typeface="Times New Roman" panose="02020603050405020304" pitchFamily="18" charset="0"/>
              </a:rPr>
              <a:t>LEGAL VERSION</a:t>
            </a:r>
            <a:r>
              <a:rPr lang="en-US" sz="1800" dirty="0">
                <a:effectLst/>
                <a:latin typeface="Arial" panose="020B0604020202020204" pitchFamily="34" charset="0"/>
                <a:ea typeface="Times New Roman" panose="02020603050405020304" pitchFamily="18" charset="0"/>
              </a:rPr>
              <a:t>: Social Security defines disability as a person’s inability to perform any </a:t>
            </a:r>
            <a:r>
              <a:rPr lang="en-US" sz="1800" b="1" dirty="0">
                <a:effectLst/>
                <a:latin typeface="Arial" panose="020B0604020202020204" pitchFamily="34" charset="0"/>
                <a:ea typeface="Times New Roman" panose="02020603050405020304" pitchFamily="18" charset="0"/>
              </a:rPr>
              <a:t>substantial gainful activity</a:t>
            </a:r>
            <a:r>
              <a:rPr lang="en-US" sz="1800" dirty="0">
                <a:effectLst/>
                <a:latin typeface="Arial" panose="020B0604020202020204" pitchFamily="34" charset="0"/>
                <a:ea typeface="Times New Roman" panose="02020603050405020304" pitchFamily="18" charset="0"/>
              </a:rPr>
              <a:t> (SGA) due to a medical impairment (or combination of impairments) which can be expected to last for a continuous period of not less than 12 consecutive months.  In making this determination Social Security will take in account a person’s age, education and work history in determining what jobs a person could do.</a:t>
            </a:r>
          </a:p>
          <a:p>
            <a:endParaRPr lang="en-US" dirty="0"/>
          </a:p>
        </p:txBody>
      </p:sp>
      <p:sp>
        <p:nvSpPr>
          <p:cNvPr id="4" name="Content Placeholder 3">
            <a:extLst>
              <a:ext uri="{FF2B5EF4-FFF2-40B4-BE49-F238E27FC236}">
                <a16:creationId xmlns:a16="http://schemas.microsoft.com/office/drawing/2014/main" id="{3C9FD527-DF29-3805-1E61-638006141373}"/>
              </a:ext>
            </a:extLst>
          </p:cNvPr>
          <p:cNvSpPr>
            <a:spLocks noGrp="1"/>
          </p:cNvSpPr>
          <p:nvPr>
            <p:ph sz="half" idx="2"/>
          </p:nvPr>
        </p:nvSpPr>
        <p:spPr/>
        <p:txBody>
          <a:bodyPr>
            <a:normAutofit fontScale="92500" lnSpcReduction="20000"/>
          </a:bodyPr>
          <a:lstStyle/>
          <a:p>
            <a:r>
              <a:rPr lang="en-US" sz="1800" b="1" dirty="0">
                <a:effectLst/>
                <a:latin typeface="Arial" panose="020B0604020202020204" pitchFamily="34" charset="0"/>
                <a:ea typeface="Times New Roman" panose="02020603050405020304" pitchFamily="18" charset="0"/>
              </a:rPr>
              <a:t>SIMPLE VERSION</a:t>
            </a:r>
            <a:r>
              <a:rPr lang="en-US" sz="1800" dirty="0">
                <a:effectLst/>
                <a:latin typeface="Arial" panose="020B0604020202020204" pitchFamily="34" charset="0"/>
                <a:ea typeface="Times New Roman" panose="02020603050405020304" pitchFamily="18" charset="0"/>
              </a:rPr>
              <a:t>: </a:t>
            </a:r>
            <a:r>
              <a:rPr lang="en-US" sz="1800" dirty="0">
                <a:latin typeface="Arial" panose="020B0604020202020204" pitchFamily="34" charset="0"/>
                <a:ea typeface="Times New Roman" panose="02020603050405020304" pitchFamily="18" charset="0"/>
              </a:rPr>
              <a:t>A </a:t>
            </a:r>
            <a:r>
              <a:rPr lang="en-US" sz="1800" dirty="0">
                <a:effectLst/>
                <a:latin typeface="Arial" panose="020B0604020202020204" pitchFamily="34" charset="0"/>
                <a:ea typeface="Times New Roman" panose="02020603050405020304" pitchFamily="18" charset="0"/>
              </a:rPr>
              <a:t> disabled person must show that they are not able to work any full- time job for at least a year or is expected to be out of work from any full-time job for at least twelve months, i.e., post-surgery recovery or treatment for a chronic illness.</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92896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88BD245C4EEDB4A8D0AE6A228D0D316" ma:contentTypeVersion="6" ma:contentTypeDescription="Create a new document." ma:contentTypeScope="" ma:versionID="294e66084c849add7a3740f780378136">
  <xsd:schema xmlns:xsd="http://www.w3.org/2001/XMLSchema" xmlns:xs="http://www.w3.org/2001/XMLSchema" xmlns:p="http://schemas.microsoft.com/office/2006/metadata/properties" xmlns:ns3="6c52fde9-e9ea-48ff-b72b-de1bc3e756c6" targetNamespace="http://schemas.microsoft.com/office/2006/metadata/properties" ma:root="true" ma:fieldsID="057bd962bb73b83a0d5df55279d0f7e5" ns3:_="">
    <xsd:import namespace="6c52fde9-e9ea-48ff-b72b-de1bc3e756c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52fde9-e9ea-48ff-b72b-de1bc3e756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68D126-B5B0-45D4-BC04-84B7B19C86E8}">
  <ds:schemaRefs>
    <ds:schemaRef ds:uri="http://schemas.microsoft.com/sharepoint/v3/contenttype/forms"/>
  </ds:schemaRefs>
</ds:datastoreItem>
</file>

<file path=customXml/itemProps2.xml><?xml version="1.0" encoding="utf-8"?>
<ds:datastoreItem xmlns:ds="http://schemas.openxmlformats.org/officeDocument/2006/customXml" ds:itemID="{E35461EF-42CE-4D63-81D1-545D66269A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52fde9-e9ea-48ff-b72b-de1bc3e756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BF61AF-674D-4D42-9EE9-55EB9B4F0759}">
  <ds:schemaRefs>
    <ds:schemaRef ds:uri="http://schemas.microsoft.com/office/infopath/2007/PartnerControls"/>
    <ds:schemaRef ds:uri="6c52fde9-e9ea-48ff-b72b-de1bc3e756c6"/>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Ion Boardroom</Template>
  <TotalTime>1681</TotalTime>
  <Words>1881</Words>
  <Application>Microsoft Office PowerPoint</Application>
  <PresentationFormat>On-screen Show (4:3)</PresentationFormat>
  <Paragraphs>159</Paragraphs>
  <Slides>23</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Aptos</vt:lpstr>
      <vt:lpstr>Aptos ExtraBold</vt:lpstr>
      <vt:lpstr>Arial</vt:lpstr>
      <vt:lpstr>Calibri</vt:lpstr>
      <vt:lpstr>Century Gothic</vt:lpstr>
      <vt:lpstr>Optima-Regular</vt:lpstr>
      <vt:lpstr>Times New Roman</vt:lpstr>
      <vt:lpstr>Wingdings 3</vt:lpstr>
      <vt:lpstr>Ion Boardroom</vt:lpstr>
      <vt:lpstr> Social Security Disability: The Basics  </vt:lpstr>
      <vt:lpstr>Attorney Biography</vt:lpstr>
      <vt:lpstr>Overview of Presentation</vt:lpstr>
      <vt:lpstr>The Social Security Programs</vt:lpstr>
      <vt:lpstr>Basics of Social Security Disability </vt:lpstr>
      <vt:lpstr>Differences in Programs </vt:lpstr>
      <vt:lpstr>Non-medical Requirements </vt:lpstr>
      <vt:lpstr>Student Earned Income Exclusion </vt:lpstr>
      <vt:lpstr>Definition of Disability </vt:lpstr>
      <vt:lpstr>Who Does Qualify?</vt:lpstr>
      <vt:lpstr>Age and Past Work Matters!</vt:lpstr>
      <vt:lpstr>    Child SSI Benefits </vt:lpstr>
      <vt:lpstr>Child SSI Benefits: Income &amp; Resource Test</vt:lpstr>
      <vt:lpstr>Child SSI Benefits: Medical Requirements</vt:lpstr>
      <vt:lpstr>Child SSI Benefits:  After Age 18</vt:lpstr>
      <vt:lpstr>SSDI Disabled Adult Child (DAC)</vt:lpstr>
      <vt:lpstr>SSDI Disabled Adult Child (DAC)</vt:lpstr>
      <vt:lpstr>SSDI Disabled Adult Child (DAC) </vt:lpstr>
      <vt:lpstr>Application Process:  Initial Application</vt:lpstr>
      <vt:lpstr>Application Process:   Reconsideration</vt:lpstr>
      <vt:lpstr>Application Process:  ALJ Hearing</vt:lpstr>
      <vt:lpstr>Documentation Needed to Prove Disability Claim </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Disability</dc:title>
  <dc:subject/>
  <dc:creator>Angela Ross</dc:creator>
  <cp:keywords/>
  <dc:description/>
  <cp:lastModifiedBy>Angela Ross</cp:lastModifiedBy>
  <cp:revision>23</cp:revision>
  <dcterms:modified xsi:type="dcterms:W3CDTF">2024-09-09T17:35:02Z</dcterms:modified>
  <cp:category/>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0x010100188BD245C4EEDB4A8D0AE6A228D0D316</vt:lpwstr>
  </property>
</Properties>
</file>